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33" roundtripDataSignature="AMtx7mjsO/THuPy4e9jFHs6u94UnLOhJG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A470873-9CAA-472E-8FE6-BEB47DFC0EA9}">
  <a:tblStyle styleId="{4A470873-9CAA-472E-8FE6-BEB47DFC0EA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customschemas.google.com/relationships/presentationmetadata" Target="meta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2" name="Google Shape;222;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6" name="Google Shape;25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3" name="Google Shape;263;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 name="Google Shape;277;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3" name="Google Shape;293;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1" name="Google Shape;301;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sz="1000"/>
              <a:t>Singleton : </a:t>
            </a:r>
            <a:r>
              <a:rPr lang="en-US" sz="1000"/>
              <a:t>Ensures there is only one instance and provides a global point of access</a:t>
            </a:r>
            <a:endParaRPr/>
          </a:p>
          <a:p>
            <a:pPr indent="0" lvl="0" marL="0" rtl="0" algn="l">
              <a:spcBef>
                <a:spcPts val="0"/>
              </a:spcBef>
              <a:spcAft>
                <a:spcPts val="0"/>
              </a:spcAft>
              <a:buNone/>
            </a:pPr>
            <a:r>
              <a:rPr b="1" lang="en-US" sz="1000"/>
              <a:t>Builder: </a:t>
            </a:r>
            <a:r>
              <a:rPr lang="en-US" sz="1000"/>
              <a:t>Separates the construction of a complex object from its representation allowing the same construction process to create various representations</a:t>
            </a:r>
            <a:endParaRPr/>
          </a:p>
          <a:p>
            <a:pPr indent="0" lvl="0" marL="0" rtl="0" algn="l">
              <a:spcBef>
                <a:spcPts val="0"/>
              </a:spcBef>
              <a:spcAft>
                <a:spcPts val="0"/>
              </a:spcAft>
              <a:buNone/>
            </a:pPr>
            <a:r>
              <a:rPr b="1" lang="en-US" sz="1000"/>
              <a:t>Factory: </a:t>
            </a:r>
            <a:r>
              <a:rPr lang="en-US" sz="1000"/>
              <a:t>defines an interface for creating an object but lets subclasses decide which class to instantiate,. Factory method lets the class defer instantiation to sub classes </a:t>
            </a:r>
            <a:endParaRPr/>
          </a:p>
          <a:p>
            <a:pPr indent="0" lvl="0" marL="0" rtl="0" algn="l">
              <a:spcBef>
                <a:spcPts val="0"/>
              </a:spcBef>
              <a:spcAft>
                <a:spcPts val="0"/>
              </a:spcAft>
              <a:buNone/>
            </a:pPr>
            <a:r>
              <a:rPr b="1" lang="en-US" sz="1000">
                <a:solidFill>
                  <a:srgbClr val="FF0000"/>
                </a:solidFill>
              </a:rPr>
              <a:t>Adapter:</a:t>
            </a:r>
            <a:r>
              <a:rPr lang="en-US" sz="1000"/>
              <a:t> Converts the interface of a class into another interface which the clients expect. This lets incompatible interface components to work together.</a:t>
            </a:r>
            <a:endParaRPr/>
          </a:p>
          <a:p>
            <a:pPr indent="0" lvl="0" marL="0" rtl="0" algn="l">
              <a:spcBef>
                <a:spcPts val="0"/>
              </a:spcBef>
              <a:spcAft>
                <a:spcPts val="0"/>
              </a:spcAft>
              <a:buNone/>
            </a:pPr>
            <a:r>
              <a:rPr b="1" lang="en-US" sz="1000"/>
              <a:t>Bridge: </a:t>
            </a:r>
            <a:r>
              <a:rPr lang="en-US" sz="1000"/>
              <a:t>Decouples an abstraction from its implementation allowing the two to vary independently</a:t>
            </a:r>
            <a:endParaRPr/>
          </a:p>
          <a:p>
            <a:pPr indent="0" lvl="0" marL="0" rtl="0" algn="l">
              <a:spcBef>
                <a:spcPts val="0"/>
              </a:spcBef>
              <a:spcAft>
                <a:spcPts val="0"/>
              </a:spcAft>
              <a:buNone/>
            </a:pPr>
            <a:r>
              <a:rPr b="1" lang="en-US" sz="1000"/>
              <a:t>Façade: </a:t>
            </a:r>
            <a:r>
              <a:rPr lang="en-US" sz="1000"/>
              <a:t>Provides a unified interface to a set of interfaces in a subsystem. Provides higher level interfaces which are easier to use</a:t>
            </a:r>
            <a:endParaRPr/>
          </a:p>
          <a:p>
            <a:pPr indent="0" lvl="0" marL="0" rtl="0" algn="l">
              <a:spcBef>
                <a:spcPts val="0"/>
              </a:spcBef>
              <a:spcAft>
                <a:spcPts val="0"/>
              </a:spcAft>
              <a:buNone/>
            </a:pPr>
            <a:r>
              <a:rPr lang="en-US" sz="1000"/>
              <a:t>Proxy: Provides a placeholder for another object to control access to it.</a:t>
            </a:r>
            <a:endParaRPr/>
          </a:p>
        </p:txBody>
      </p:sp>
      <p:sp>
        <p:nvSpPr>
          <p:cNvPr id="302" name="Google Shape;302;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9" name="Google Shape;309;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Singleton : Ensures there is only one instance and provides a global point of access</a:t>
            </a:r>
            <a:endParaRPr/>
          </a:p>
          <a:p>
            <a:pPr indent="0" lvl="0" marL="0" rtl="0" algn="l">
              <a:spcBef>
                <a:spcPts val="0"/>
              </a:spcBef>
              <a:spcAft>
                <a:spcPts val="0"/>
              </a:spcAft>
              <a:buNone/>
            </a:pPr>
            <a:r>
              <a:rPr lang="en-US"/>
              <a:t>Builder: Separates the construction of a complex object from its representation allowing the same construction process to create various representations</a:t>
            </a:r>
            <a:endParaRPr/>
          </a:p>
          <a:p>
            <a:pPr indent="0" lvl="0" marL="0" rtl="0" algn="l">
              <a:spcBef>
                <a:spcPts val="0"/>
              </a:spcBef>
              <a:spcAft>
                <a:spcPts val="0"/>
              </a:spcAft>
              <a:buNone/>
            </a:pPr>
            <a:r>
              <a:rPr lang="en-US"/>
              <a:t>Factory: defines an interface for creating an object but lets subclasses decide which class to instantiate,. Factory method lets class defer instantiation to sub classes </a:t>
            </a:r>
            <a:endParaRPr/>
          </a:p>
        </p:txBody>
      </p:sp>
      <p:sp>
        <p:nvSpPr>
          <p:cNvPr id="310" name="Google Shape;310;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3" name="Google Shape;333;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Singleton : Ensures there is only one instance and provides a global point of access</a:t>
            </a:r>
            <a:endParaRPr/>
          </a:p>
          <a:p>
            <a:pPr indent="0" lvl="0" marL="0" rtl="0" algn="l">
              <a:spcBef>
                <a:spcPts val="0"/>
              </a:spcBef>
              <a:spcAft>
                <a:spcPts val="0"/>
              </a:spcAft>
              <a:buNone/>
            </a:pPr>
            <a:r>
              <a:rPr lang="en-US"/>
              <a:t>Builder: Separates the construction of a complex object from its representation allowing the same construction process to create various representations</a:t>
            </a:r>
            <a:endParaRPr/>
          </a:p>
          <a:p>
            <a:pPr indent="0" lvl="0" marL="0" rtl="0" algn="l">
              <a:spcBef>
                <a:spcPts val="0"/>
              </a:spcBef>
              <a:spcAft>
                <a:spcPts val="0"/>
              </a:spcAft>
              <a:buNone/>
            </a:pPr>
            <a:r>
              <a:rPr lang="en-US"/>
              <a:t>Factory: defines an interface for creating an object but lets subclasses decide which class to instantiate,. Factory method lets class defer instantiation to sub classes </a:t>
            </a:r>
            <a:endParaRPr/>
          </a:p>
        </p:txBody>
      </p:sp>
      <p:sp>
        <p:nvSpPr>
          <p:cNvPr id="334" name="Google Shape;334;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3" name="Google Shape;343;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Singleton : Ensures there is only one instance and provides a global point of access</a:t>
            </a:r>
            <a:endParaRPr/>
          </a:p>
          <a:p>
            <a:pPr indent="0" lvl="0" marL="0" rtl="0" algn="l">
              <a:spcBef>
                <a:spcPts val="0"/>
              </a:spcBef>
              <a:spcAft>
                <a:spcPts val="0"/>
              </a:spcAft>
              <a:buNone/>
            </a:pPr>
            <a:r>
              <a:rPr lang="en-US"/>
              <a:t>Builder: Separates the construction of a complex object from its representation allowing the same construction process to create various representations</a:t>
            </a:r>
            <a:endParaRPr/>
          </a:p>
          <a:p>
            <a:pPr indent="0" lvl="0" marL="0" rtl="0" algn="l">
              <a:spcBef>
                <a:spcPts val="0"/>
              </a:spcBef>
              <a:spcAft>
                <a:spcPts val="0"/>
              </a:spcAft>
              <a:buNone/>
            </a:pPr>
            <a:r>
              <a:rPr lang="en-US"/>
              <a:t>Factory: defines an interface for creating an object but lets subclasses decide which class to instantiate,. Factory method lets class defer instantiation to sub classes </a:t>
            </a:r>
            <a:endParaRPr/>
          </a:p>
        </p:txBody>
      </p:sp>
      <p:sp>
        <p:nvSpPr>
          <p:cNvPr id="344" name="Google Shape;344;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 name="Google Shape;351;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 name="Google Shape;13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 name="Google Shape;163;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Hampi - Vijayanagar</a:t>
            </a:r>
            <a:endParaRPr/>
          </a:p>
        </p:txBody>
      </p:sp>
      <p:sp>
        <p:nvSpPr>
          <p:cNvPr id="164" name="Google Shape;164;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Roman – Colosseum- Architecture – Round buildings stone pillars ..archs ..</a:t>
            </a:r>
            <a:endParaRPr/>
          </a:p>
        </p:txBody>
      </p:sp>
      <p:sp>
        <p:nvSpPr>
          <p:cNvPr id="173" name="Google Shape;173;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Persian Architecture – Symmetry, Domes</a:t>
            </a:r>
            <a:endParaRPr/>
          </a:p>
        </p:txBody>
      </p:sp>
      <p:sp>
        <p:nvSpPr>
          <p:cNvPr id="182" name="Google Shape;182;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9" name="Google Shape;18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Italian – Neo-Classical Architecture</a:t>
            </a:r>
            <a:endParaRPr/>
          </a:p>
        </p:txBody>
      </p:sp>
      <p:sp>
        <p:nvSpPr>
          <p:cNvPr id="190" name="Google Shape;19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Gothic Architecture</a:t>
            </a:r>
            <a:endParaRPr/>
          </a:p>
        </p:txBody>
      </p:sp>
      <p:sp>
        <p:nvSpPr>
          <p:cNvPr id="198" name="Google Shape;198;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hyperlink" Target="mailto:phalachandra@pes.edu"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15" name="Shape 15"/>
        <p:cNvGrpSpPr/>
        <p:nvPr/>
      </p:nvGrpSpPr>
      <p:grpSpPr>
        <a:xfrm>
          <a:off x="0" y="0"/>
          <a:ext cx="0" cy="0"/>
          <a:chOff x="0" y="0"/>
          <a:chExt cx="0" cy="0"/>
        </a:xfrm>
      </p:grpSpPr>
      <p:sp>
        <p:nvSpPr>
          <p:cNvPr id="16" name="Google Shape;16;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9" name="Google Shape;19;p28"/>
          <p:cNvPicPr preferRelativeResize="0"/>
          <p:nvPr/>
        </p:nvPicPr>
        <p:blipFill rotWithShape="1">
          <a:blip r:embed="rId2">
            <a:alphaModFix/>
          </a:blip>
          <a:srcRect b="0" l="0" r="0" t="0"/>
          <a:stretch/>
        </p:blipFill>
        <p:spPr>
          <a:xfrm>
            <a:off x="11158057" y="133515"/>
            <a:ext cx="932769" cy="1402202"/>
          </a:xfrm>
          <a:prstGeom prst="rect">
            <a:avLst/>
          </a:prstGeom>
          <a:noFill/>
          <a:ln>
            <a:noFill/>
          </a:ln>
        </p:spPr>
      </p:pic>
      <p:sp>
        <p:nvSpPr>
          <p:cNvPr id="20" name="Google Shape;20;p28"/>
          <p:cNvSpPr/>
          <p:nvPr/>
        </p:nvSpPr>
        <p:spPr>
          <a:xfrm>
            <a:off x="289993" y="1234181"/>
            <a:ext cx="7497214"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3600" u="none" cap="none" strike="noStrike">
                <a:solidFill>
                  <a:srgbClr val="0070C0"/>
                </a:solidFill>
                <a:latin typeface="Calibri"/>
                <a:ea typeface="Calibri"/>
                <a:cs typeface="Calibri"/>
                <a:sym typeface="Calibri"/>
              </a:rPr>
              <a:t>SOFTWARE ENGINEERING </a:t>
            </a:r>
            <a:endParaRPr/>
          </a:p>
        </p:txBody>
      </p:sp>
      <p:grpSp>
        <p:nvGrpSpPr>
          <p:cNvPr id="21" name="Google Shape;21;p28"/>
          <p:cNvGrpSpPr/>
          <p:nvPr/>
        </p:nvGrpSpPr>
        <p:grpSpPr>
          <a:xfrm>
            <a:off x="415018" y="5058775"/>
            <a:ext cx="1066895" cy="1078155"/>
            <a:chOff x="313844" y="5489699"/>
            <a:chExt cx="1066895" cy="1078155"/>
          </a:xfrm>
        </p:grpSpPr>
        <p:sp>
          <p:nvSpPr>
            <p:cNvPr id="22" name="Google Shape;22;p28"/>
            <p:cNvSpPr/>
            <p:nvPr/>
          </p:nvSpPr>
          <p:spPr>
            <a:xfrm rot="5400000">
              <a:off x="824432" y="6011547"/>
              <a:ext cx="45719" cy="1066895"/>
            </a:xfrm>
            <a:prstGeom prst="rect">
              <a:avLst/>
            </a:prstGeom>
            <a:solidFill>
              <a:srgbClr val="F4B08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 name="Google Shape;23;p28"/>
            <p:cNvSpPr/>
            <p:nvPr/>
          </p:nvSpPr>
          <p:spPr>
            <a:xfrm rot="10800000">
              <a:off x="313844" y="5489699"/>
              <a:ext cx="45719" cy="1066895"/>
            </a:xfrm>
            <a:prstGeom prst="rect">
              <a:avLst/>
            </a:prstGeom>
            <a:solidFill>
              <a:srgbClr val="F4B08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cxnSp>
        <p:nvCxnSpPr>
          <p:cNvPr id="24" name="Google Shape;24;p28"/>
          <p:cNvCxnSpPr/>
          <p:nvPr/>
        </p:nvCxnSpPr>
        <p:spPr>
          <a:xfrm flipH="1" rot="10800000">
            <a:off x="3200" y="2094443"/>
            <a:ext cx="6332283" cy="1"/>
          </a:xfrm>
          <a:prstGeom prst="straightConnector1">
            <a:avLst/>
          </a:prstGeom>
          <a:noFill/>
          <a:ln cap="flat" cmpd="sng" w="38100">
            <a:solidFill>
              <a:srgbClr val="DFA267"/>
            </a:solidFill>
            <a:prstDash val="solid"/>
            <a:miter lim="800000"/>
            <a:headEnd len="sm" w="sm" type="none"/>
            <a:tailEnd len="sm" w="sm" type="none"/>
          </a:ln>
        </p:spPr>
      </p:cxnSp>
      <p:sp>
        <p:nvSpPr>
          <p:cNvPr id="25" name="Google Shape;25;p28"/>
          <p:cNvSpPr/>
          <p:nvPr/>
        </p:nvSpPr>
        <p:spPr>
          <a:xfrm>
            <a:off x="508014" y="5239098"/>
            <a:ext cx="7497214"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Prof. Phalachandra H. L</a:t>
            </a:r>
            <a:endParaRPr/>
          </a:p>
          <a:p>
            <a:pPr indent="0" lvl="0" marL="0" marR="0" rtl="0" algn="l">
              <a:lnSpc>
                <a:spcPct val="10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Department of Computer Science </a:t>
            </a:r>
            <a:r>
              <a:rPr b="0" lang="en-US" sz="2000">
                <a:solidFill>
                  <a:schemeClr val="dk1"/>
                </a:solidFill>
                <a:latin typeface="Calibri"/>
                <a:ea typeface="Calibri"/>
                <a:cs typeface="Calibri"/>
                <a:sym typeface="Calibri"/>
              </a:rPr>
              <a:t>and Engineering</a:t>
            </a:r>
            <a:endParaRPr sz="2000">
              <a:solidFill>
                <a:schemeClr val="dk1"/>
              </a:solidFill>
              <a:latin typeface="Calibri"/>
              <a:ea typeface="Calibri"/>
              <a:cs typeface="Calibri"/>
              <a:sym typeface="Calibri"/>
            </a:endParaRPr>
          </a:p>
        </p:txBody>
      </p:sp>
      <p:sp>
        <p:nvSpPr>
          <p:cNvPr id="26" name="Google Shape;26;p28"/>
          <p:cNvSpPr txBox="1"/>
          <p:nvPr/>
        </p:nvSpPr>
        <p:spPr>
          <a:xfrm>
            <a:off x="326749" y="6142419"/>
            <a:ext cx="8055251" cy="715581"/>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n-US" sz="1050" u="none">
                <a:solidFill>
                  <a:srgbClr val="7F7F7F"/>
                </a:solidFill>
                <a:latin typeface="Calibri"/>
                <a:ea typeface="Calibri"/>
                <a:cs typeface="Calibri"/>
                <a:sym typeface="Calibri"/>
              </a:rPr>
              <a:t>Acknowledgements: </a:t>
            </a:r>
            <a:r>
              <a:rPr b="1" lang="en-US" sz="1000" u="none">
                <a:solidFill>
                  <a:srgbClr val="7F7F7F"/>
                </a:solidFill>
                <a:latin typeface="Calibri"/>
                <a:ea typeface="Calibri"/>
                <a:cs typeface="Calibri"/>
                <a:sym typeface="Calibri"/>
              </a:rPr>
              <a:t>Significant portions of the information in the slide sets presented through the course in the class, are extracted from the prescribed text books, information from the Internet and supplemented by my experience. Since these are only intended for presentation for teaching within PESU, there was no explicit permission solicited. We would like to sincerely thank and acknowledge that the credit/rights remain with the original authors/creators only</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90" name="Shape 90"/>
        <p:cNvGrpSpPr/>
        <p:nvPr/>
      </p:nvGrpSpPr>
      <p:grpSpPr>
        <a:xfrm>
          <a:off x="0" y="0"/>
          <a:ext cx="0" cy="0"/>
          <a:chOff x="0" y="0"/>
          <a:chExt cx="0" cy="0"/>
        </a:xfrm>
      </p:grpSpPr>
      <p:sp>
        <p:nvSpPr>
          <p:cNvPr id="91" name="Google Shape;91;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94" name="Google Shape;94;p37"/>
          <p:cNvPicPr preferRelativeResize="0"/>
          <p:nvPr/>
        </p:nvPicPr>
        <p:blipFill rotWithShape="1">
          <a:blip r:embed="rId2">
            <a:alphaModFix/>
          </a:blip>
          <a:srcRect b="0" l="0" r="0" t="0"/>
          <a:stretch/>
        </p:blipFill>
        <p:spPr>
          <a:xfrm>
            <a:off x="11073974" y="136525"/>
            <a:ext cx="932769" cy="1402202"/>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5" name="Shape 95"/>
        <p:cNvGrpSpPr/>
        <p:nvPr/>
      </p:nvGrpSpPr>
      <p:grpSpPr>
        <a:xfrm>
          <a:off x="0" y="0"/>
          <a:ext cx="0" cy="0"/>
          <a:chOff x="0" y="0"/>
          <a:chExt cx="0" cy="0"/>
        </a:xfrm>
      </p:grpSpPr>
      <p:sp>
        <p:nvSpPr>
          <p:cNvPr id="96" name="Google Shape;96;p3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3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98" name="Google Shape;98;p3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9" name="Google Shape;99;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2" name="Shape 102"/>
        <p:cNvGrpSpPr/>
        <p:nvPr/>
      </p:nvGrpSpPr>
      <p:grpSpPr>
        <a:xfrm>
          <a:off x="0" y="0"/>
          <a:ext cx="0" cy="0"/>
          <a:chOff x="0" y="0"/>
          <a:chExt cx="0" cy="0"/>
        </a:xfrm>
      </p:grpSpPr>
      <p:sp>
        <p:nvSpPr>
          <p:cNvPr id="103" name="Google Shape;103;p3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39"/>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105" name="Google Shape;105;p3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06" name="Google Shape;106;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09" name="Shape 109"/>
        <p:cNvGrpSpPr/>
        <p:nvPr/>
      </p:nvGrpSpPr>
      <p:grpSpPr>
        <a:xfrm>
          <a:off x="0" y="0"/>
          <a:ext cx="0" cy="0"/>
          <a:chOff x="0" y="0"/>
          <a:chExt cx="0" cy="0"/>
        </a:xfrm>
      </p:grpSpPr>
      <p:sp>
        <p:nvSpPr>
          <p:cNvPr id="110" name="Google Shape;110;p40"/>
          <p:cNvSpPr txBox="1"/>
          <p:nvPr>
            <p:ph type="title"/>
          </p:nvPr>
        </p:nvSpPr>
        <p:spPr>
          <a:xfrm>
            <a:off x="759542" y="118192"/>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1" name="Google Shape;111;p4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 name="Google Shape;112;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5" name="Shape 115"/>
        <p:cNvGrpSpPr/>
        <p:nvPr/>
      </p:nvGrpSpPr>
      <p:grpSpPr>
        <a:xfrm>
          <a:off x="0" y="0"/>
          <a:ext cx="0" cy="0"/>
          <a:chOff x="0" y="0"/>
          <a:chExt cx="0" cy="0"/>
        </a:xfrm>
      </p:grpSpPr>
      <p:sp>
        <p:nvSpPr>
          <p:cNvPr id="116" name="Google Shape;116;p41"/>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7" name="Google Shape;117;p4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8" name="Google Shape;118;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type="blank">
  <p:cSld name="BLANK">
    <p:spTree>
      <p:nvGrpSpPr>
        <p:cNvPr id="27" name="Shape 27"/>
        <p:cNvGrpSpPr/>
        <p:nvPr/>
      </p:nvGrpSpPr>
      <p:grpSpPr>
        <a:xfrm>
          <a:off x="0" y="0"/>
          <a:ext cx="0" cy="0"/>
          <a:chOff x="0" y="0"/>
          <a:chExt cx="0" cy="0"/>
        </a:xfrm>
      </p:grpSpPr>
      <p:sp>
        <p:nvSpPr>
          <p:cNvPr id="28" name="Google Shape;28;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30" name="Google Shape;30;p29"/>
          <p:cNvPicPr preferRelativeResize="0"/>
          <p:nvPr/>
        </p:nvPicPr>
        <p:blipFill rotWithShape="1">
          <a:blip r:embed="rId2">
            <a:alphaModFix/>
          </a:blip>
          <a:srcRect b="0" l="0" r="0" t="0"/>
          <a:stretch/>
        </p:blipFill>
        <p:spPr>
          <a:xfrm>
            <a:off x="11073974" y="136525"/>
            <a:ext cx="932769" cy="1402202"/>
          </a:xfrm>
          <a:prstGeom prst="rect">
            <a:avLst/>
          </a:prstGeom>
          <a:noFill/>
          <a:ln>
            <a:noFill/>
          </a:ln>
        </p:spPr>
      </p:pic>
      <p:cxnSp>
        <p:nvCxnSpPr>
          <p:cNvPr id="31" name="Google Shape;31;p29"/>
          <p:cNvCxnSpPr/>
          <p:nvPr/>
        </p:nvCxnSpPr>
        <p:spPr>
          <a:xfrm flipH="1" rot="10800000">
            <a:off x="0" y="1380671"/>
            <a:ext cx="7875037" cy="1"/>
          </a:xfrm>
          <a:prstGeom prst="straightConnector1">
            <a:avLst/>
          </a:prstGeom>
          <a:noFill/>
          <a:ln cap="flat" cmpd="sng" w="38100">
            <a:solidFill>
              <a:srgbClr val="DFA267"/>
            </a:solidFill>
            <a:prstDash val="solid"/>
            <a:miter lim="800000"/>
            <a:headEnd len="sm" w="sm" type="none"/>
            <a:tailEnd len="sm" w="sm" type="none"/>
          </a:ln>
        </p:spPr>
      </p:cxnSp>
      <p:sp>
        <p:nvSpPr>
          <p:cNvPr id="32" name="Google Shape;32;p29"/>
          <p:cNvSpPr txBox="1"/>
          <p:nvPr/>
        </p:nvSpPr>
        <p:spPr>
          <a:xfrm>
            <a:off x="174265" y="469466"/>
            <a:ext cx="9473587"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cap="none">
                <a:solidFill>
                  <a:srgbClr val="0070C0"/>
                </a:solidFill>
                <a:latin typeface="Calibri"/>
                <a:ea typeface="Calibri"/>
                <a:cs typeface="Calibri"/>
                <a:sym typeface="Calibri"/>
              </a:rPr>
              <a:t>SOFTWARE ARCHITECTURE AND DESIGN</a:t>
            </a:r>
            <a:endParaRPr/>
          </a:p>
        </p:txBody>
      </p:sp>
      <p:grpSp>
        <p:nvGrpSpPr>
          <p:cNvPr id="33" name="Google Shape;33;p29"/>
          <p:cNvGrpSpPr/>
          <p:nvPr/>
        </p:nvGrpSpPr>
        <p:grpSpPr>
          <a:xfrm>
            <a:off x="292403" y="5543111"/>
            <a:ext cx="545797" cy="1078155"/>
            <a:chOff x="313844" y="5489699"/>
            <a:chExt cx="1066895" cy="1078155"/>
          </a:xfrm>
        </p:grpSpPr>
        <p:sp>
          <p:nvSpPr>
            <p:cNvPr id="34" name="Google Shape;34;p29"/>
            <p:cNvSpPr/>
            <p:nvPr/>
          </p:nvSpPr>
          <p:spPr>
            <a:xfrm rot="5400000">
              <a:off x="824432" y="6011547"/>
              <a:ext cx="45719" cy="1066895"/>
            </a:xfrm>
            <a:prstGeom prst="rect">
              <a:avLst/>
            </a:prstGeom>
            <a:solidFill>
              <a:srgbClr val="F4B08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 name="Google Shape;35;p29"/>
            <p:cNvSpPr/>
            <p:nvPr/>
          </p:nvSpPr>
          <p:spPr>
            <a:xfrm rot="10800000">
              <a:off x="313844" y="5489699"/>
              <a:ext cx="45719" cy="1066895"/>
            </a:xfrm>
            <a:prstGeom prst="rect">
              <a:avLst/>
            </a:prstGeom>
            <a:solidFill>
              <a:srgbClr val="F4B08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36" name="Google Shape;36;p29"/>
          <p:cNvSpPr/>
          <p:nvPr/>
        </p:nvSpPr>
        <p:spPr>
          <a:xfrm>
            <a:off x="484043" y="5674609"/>
            <a:ext cx="5412104"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Prof. Phalachandra H. L</a:t>
            </a:r>
            <a:endParaRPr/>
          </a:p>
          <a:p>
            <a:pPr indent="0" lvl="0" marL="0" marR="0" rtl="0" algn="l">
              <a:lnSpc>
                <a:spcPct val="10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Department of Computer Science </a:t>
            </a:r>
            <a:r>
              <a:rPr b="0" lang="en-US" sz="2000">
                <a:solidFill>
                  <a:schemeClr val="dk1"/>
                </a:solidFill>
                <a:latin typeface="Calibri"/>
                <a:ea typeface="Calibri"/>
                <a:cs typeface="Calibri"/>
                <a:sym typeface="Calibri"/>
              </a:rPr>
              <a:t>and Engineering</a:t>
            </a:r>
            <a:endParaRPr sz="2000">
              <a:solidFill>
                <a:schemeClr val="dk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spTree>
      <p:nvGrpSpPr>
        <p:cNvPr id="37" name="Shape 37"/>
        <p:cNvGrpSpPr/>
        <p:nvPr/>
      </p:nvGrpSpPr>
      <p:grpSpPr>
        <a:xfrm>
          <a:off x="0" y="0"/>
          <a:ext cx="0" cy="0"/>
          <a:chOff x="0" y="0"/>
          <a:chExt cx="0" cy="0"/>
        </a:xfrm>
      </p:grpSpPr>
      <p:sp>
        <p:nvSpPr>
          <p:cNvPr id="38" name="Google Shape;38;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41" name="Google Shape;41;p30"/>
          <p:cNvPicPr preferRelativeResize="0"/>
          <p:nvPr/>
        </p:nvPicPr>
        <p:blipFill rotWithShape="1">
          <a:blip r:embed="rId2">
            <a:alphaModFix/>
          </a:blip>
          <a:srcRect b="0" l="0" r="0" t="0"/>
          <a:stretch/>
        </p:blipFill>
        <p:spPr>
          <a:xfrm>
            <a:off x="11052953" y="136525"/>
            <a:ext cx="932769" cy="1402202"/>
          </a:xfrm>
          <a:prstGeom prst="rect">
            <a:avLst/>
          </a:prstGeom>
          <a:noFill/>
          <a:ln>
            <a:noFill/>
          </a:ln>
        </p:spPr>
      </p:pic>
      <p:sp>
        <p:nvSpPr>
          <p:cNvPr id="42" name="Google Shape;42;p30"/>
          <p:cNvSpPr/>
          <p:nvPr/>
        </p:nvSpPr>
        <p:spPr>
          <a:xfrm>
            <a:off x="101534" y="0"/>
            <a:ext cx="7027053" cy="589072"/>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400" cap="none">
                <a:solidFill>
                  <a:srgbClr val="0070C0"/>
                </a:solidFill>
                <a:latin typeface="Calibri"/>
                <a:ea typeface="Calibri"/>
                <a:cs typeface="Calibri"/>
                <a:sym typeface="Calibri"/>
              </a:rPr>
              <a:t>SOFTWARE ARCHITECTURE AND DESIGN</a:t>
            </a:r>
            <a:endParaRPr/>
          </a:p>
        </p:txBody>
      </p:sp>
      <p:cxnSp>
        <p:nvCxnSpPr>
          <p:cNvPr id="43" name="Google Shape;43;p30"/>
          <p:cNvCxnSpPr/>
          <p:nvPr/>
        </p:nvCxnSpPr>
        <p:spPr>
          <a:xfrm>
            <a:off x="18587" y="1087663"/>
            <a:ext cx="9050768" cy="0"/>
          </a:xfrm>
          <a:prstGeom prst="straightConnector1">
            <a:avLst/>
          </a:prstGeom>
          <a:noFill/>
          <a:ln cap="flat" cmpd="sng" w="38100">
            <a:solidFill>
              <a:srgbClr val="DFA267"/>
            </a:solidFill>
            <a:prstDash val="solid"/>
            <a:miter lim="800000"/>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Only">
  <p:cSld name="2_Title Only">
    <p:spTree>
      <p:nvGrpSpPr>
        <p:cNvPr id="44" name="Shape 44"/>
        <p:cNvGrpSpPr/>
        <p:nvPr/>
      </p:nvGrpSpPr>
      <p:grpSpPr>
        <a:xfrm>
          <a:off x="0" y="0"/>
          <a:ext cx="0" cy="0"/>
          <a:chOff x="0" y="0"/>
          <a:chExt cx="0" cy="0"/>
        </a:xfrm>
      </p:grpSpPr>
      <p:sp>
        <p:nvSpPr>
          <p:cNvPr id="45" name="Google Shape;45;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48" name="Google Shape;48;p31"/>
          <p:cNvPicPr preferRelativeResize="0"/>
          <p:nvPr/>
        </p:nvPicPr>
        <p:blipFill rotWithShape="1">
          <a:blip r:embed="rId2">
            <a:alphaModFix/>
          </a:blip>
          <a:srcRect b="0" l="0" r="0" t="0"/>
          <a:stretch/>
        </p:blipFill>
        <p:spPr>
          <a:xfrm>
            <a:off x="11052953" y="136525"/>
            <a:ext cx="932769" cy="1402202"/>
          </a:xfrm>
          <a:prstGeom prst="rect">
            <a:avLst/>
          </a:prstGeom>
          <a:noFill/>
          <a:ln>
            <a:noFill/>
          </a:ln>
        </p:spPr>
      </p:pic>
      <p:sp>
        <p:nvSpPr>
          <p:cNvPr id="49" name="Google Shape;49;p31"/>
          <p:cNvSpPr/>
          <p:nvPr/>
        </p:nvSpPr>
        <p:spPr>
          <a:xfrm>
            <a:off x="101535" y="0"/>
            <a:ext cx="7428818" cy="589072"/>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400" cap="none">
                <a:solidFill>
                  <a:srgbClr val="0070C0"/>
                </a:solidFill>
                <a:latin typeface="Calibri"/>
                <a:ea typeface="Calibri"/>
                <a:cs typeface="Calibri"/>
                <a:sym typeface="Calibri"/>
              </a:rPr>
              <a:t>SOFTWARE ARCHITECTURE AND DESIGN PATTERNS</a:t>
            </a:r>
            <a:endParaRPr/>
          </a:p>
        </p:txBody>
      </p:sp>
      <p:cxnSp>
        <p:nvCxnSpPr>
          <p:cNvPr id="50" name="Google Shape;50;p31"/>
          <p:cNvCxnSpPr/>
          <p:nvPr/>
        </p:nvCxnSpPr>
        <p:spPr>
          <a:xfrm>
            <a:off x="18587" y="1087663"/>
            <a:ext cx="5817437" cy="0"/>
          </a:xfrm>
          <a:prstGeom prst="straightConnector1">
            <a:avLst/>
          </a:prstGeom>
          <a:noFill/>
          <a:ln cap="flat" cmpd="sng" w="38100">
            <a:solidFill>
              <a:srgbClr val="DFA267"/>
            </a:solidFill>
            <a:prstDash val="solid"/>
            <a:miter lim="800000"/>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Header">
  <p:cSld name="1_Section Header">
    <p:spTree>
      <p:nvGrpSpPr>
        <p:cNvPr id="51" name="Shape 51"/>
        <p:cNvGrpSpPr/>
        <p:nvPr/>
      </p:nvGrpSpPr>
      <p:grpSpPr>
        <a:xfrm>
          <a:off x="0" y="0"/>
          <a:ext cx="0" cy="0"/>
          <a:chOff x="0" y="0"/>
          <a:chExt cx="0" cy="0"/>
        </a:xfrm>
      </p:grpSpPr>
      <p:sp>
        <p:nvSpPr>
          <p:cNvPr id="52" name="Google Shape;52;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55" name="Google Shape;55;p32"/>
          <p:cNvPicPr preferRelativeResize="0"/>
          <p:nvPr/>
        </p:nvPicPr>
        <p:blipFill rotWithShape="1">
          <a:blip r:embed="rId2">
            <a:alphaModFix/>
          </a:blip>
          <a:srcRect b="0" l="0" r="0" t="0"/>
          <a:stretch/>
        </p:blipFill>
        <p:spPr>
          <a:xfrm>
            <a:off x="1483852" y="1785280"/>
            <a:ext cx="2371550" cy="3554276"/>
          </a:xfrm>
          <a:prstGeom prst="rect">
            <a:avLst/>
          </a:prstGeom>
          <a:noFill/>
          <a:ln>
            <a:noFill/>
          </a:ln>
        </p:spPr>
      </p:pic>
      <p:cxnSp>
        <p:nvCxnSpPr>
          <p:cNvPr id="56" name="Google Shape;56;p32"/>
          <p:cNvCxnSpPr/>
          <p:nvPr/>
        </p:nvCxnSpPr>
        <p:spPr>
          <a:xfrm flipH="1" rot="10800000">
            <a:off x="4587993" y="2763967"/>
            <a:ext cx="4581449" cy="1"/>
          </a:xfrm>
          <a:prstGeom prst="straightConnector1">
            <a:avLst/>
          </a:prstGeom>
          <a:noFill/>
          <a:ln cap="flat" cmpd="sng" w="38100">
            <a:solidFill>
              <a:srgbClr val="DFA267"/>
            </a:solidFill>
            <a:prstDash val="solid"/>
            <a:miter lim="800000"/>
            <a:headEnd len="sm" w="sm" type="none"/>
            <a:tailEnd len="sm" w="sm" type="none"/>
          </a:ln>
        </p:spPr>
      </p:cxnSp>
      <p:sp>
        <p:nvSpPr>
          <p:cNvPr id="57" name="Google Shape;57;p32"/>
          <p:cNvSpPr txBox="1"/>
          <p:nvPr/>
        </p:nvSpPr>
        <p:spPr>
          <a:xfrm>
            <a:off x="4493863" y="1965255"/>
            <a:ext cx="2227469"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rgbClr val="F4B350"/>
                </a:solidFill>
                <a:latin typeface="Calibri"/>
                <a:ea typeface="Calibri"/>
                <a:cs typeface="Calibri"/>
                <a:sym typeface="Calibri"/>
              </a:rPr>
              <a:t>THANK YOU</a:t>
            </a:r>
            <a:endParaRPr b="1" sz="1800">
              <a:solidFill>
                <a:srgbClr val="F4B350"/>
              </a:solidFill>
              <a:latin typeface="Calibri"/>
              <a:ea typeface="Calibri"/>
              <a:cs typeface="Calibri"/>
              <a:sym typeface="Calibri"/>
            </a:endParaRPr>
          </a:p>
        </p:txBody>
      </p:sp>
      <p:sp>
        <p:nvSpPr>
          <p:cNvPr id="58" name="Google Shape;58;p32"/>
          <p:cNvSpPr/>
          <p:nvPr/>
        </p:nvSpPr>
        <p:spPr>
          <a:xfrm>
            <a:off x="4587993" y="2890391"/>
            <a:ext cx="7497214" cy="10772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Prof. Phalachandra H.L.</a:t>
            </a:r>
            <a:endParaRPr/>
          </a:p>
          <a:p>
            <a:pPr indent="0" lvl="0" marL="0" marR="0" rtl="0" algn="l">
              <a:lnSpc>
                <a:spcPct val="10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Department of Computer Science </a:t>
            </a:r>
            <a:r>
              <a:rPr b="0" lang="en-US" sz="2000">
                <a:solidFill>
                  <a:schemeClr val="dk1"/>
                </a:solidFill>
                <a:latin typeface="Calibri"/>
                <a:ea typeface="Calibri"/>
                <a:cs typeface="Calibri"/>
                <a:sym typeface="Calibri"/>
              </a:rPr>
              <a:t>and Engineering</a:t>
            </a:r>
            <a:endParaRPr sz="20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000"/>
              <a:buFont typeface="Calibri"/>
              <a:buNone/>
            </a:pPr>
            <a:r>
              <a:rPr lang="en-US" sz="2000" u="sng">
                <a:solidFill>
                  <a:schemeClr val="dk1"/>
                </a:solidFill>
                <a:latin typeface="Calibri"/>
                <a:ea typeface="Calibri"/>
                <a:cs typeface="Calibri"/>
                <a:sym typeface="Calibri"/>
                <a:hlinkClick r:id="rId3">
                  <a:extLst>
                    <a:ext uri="{A12FA001-AC4F-418D-AE19-62706E023703}">
                      <ahyp:hlinkClr val="tx"/>
                    </a:ext>
                  </a:extLst>
                </a:hlinkClick>
              </a:rPr>
              <a:t>phalachandra@pes.edu</a:t>
            </a:r>
            <a:endParaRPr sz="2000" u="sng">
              <a:solidFill>
                <a:srgbClr val="0070C0"/>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9" name="Shape 59"/>
        <p:cNvGrpSpPr/>
        <p:nvPr/>
      </p:nvGrpSpPr>
      <p:grpSpPr>
        <a:xfrm>
          <a:off x="0" y="0"/>
          <a:ext cx="0" cy="0"/>
          <a:chOff x="0" y="0"/>
          <a:chExt cx="0" cy="0"/>
        </a:xfrm>
      </p:grpSpPr>
      <p:sp>
        <p:nvSpPr>
          <p:cNvPr id="60" name="Google Shape;60;p33"/>
          <p:cNvSpPr txBox="1"/>
          <p:nvPr>
            <p:ph type="title"/>
          </p:nvPr>
        </p:nvSpPr>
        <p:spPr>
          <a:xfrm>
            <a:off x="263434" y="344087"/>
            <a:ext cx="10515600" cy="557984"/>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600"/>
              <a:buFont typeface="Calibri"/>
              <a:buNone/>
              <a:defRPr b="1"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33"/>
          <p:cNvSpPr txBox="1"/>
          <p:nvPr>
            <p:ph idx="1" type="body"/>
          </p:nvPr>
        </p:nvSpPr>
        <p:spPr>
          <a:xfrm>
            <a:off x="416159" y="1453541"/>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65" name="Google Shape;65;p33"/>
          <p:cNvPicPr preferRelativeResize="0"/>
          <p:nvPr/>
        </p:nvPicPr>
        <p:blipFill rotWithShape="1">
          <a:blip r:embed="rId2">
            <a:alphaModFix/>
          </a:blip>
          <a:srcRect b="0" l="0" r="0" t="0"/>
          <a:stretch/>
        </p:blipFill>
        <p:spPr>
          <a:xfrm>
            <a:off x="11084484" y="136525"/>
            <a:ext cx="932769" cy="1402202"/>
          </a:xfrm>
          <a:prstGeom prst="rect">
            <a:avLst/>
          </a:prstGeom>
          <a:noFill/>
          <a:ln>
            <a:noFill/>
          </a:ln>
        </p:spPr>
      </p:pic>
      <p:cxnSp>
        <p:nvCxnSpPr>
          <p:cNvPr id="66" name="Google Shape;66;p33"/>
          <p:cNvCxnSpPr/>
          <p:nvPr/>
        </p:nvCxnSpPr>
        <p:spPr>
          <a:xfrm>
            <a:off x="-8308" y="1209922"/>
            <a:ext cx="8300052" cy="0"/>
          </a:xfrm>
          <a:prstGeom prst="straightConnector1">
            <a:avLst/>
          </a:prstGeom>
          <a:noFill/>
          <a:ln cap="flat" cmpd="sng" w="38100">
            <a:solidFill>
              <a:srgbClr val="DFA267"/>
            </a:solidFill>
            <a:prstDash val="solid"/>
            <a:miter lim="800000"/>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7" name="Shape 67"/>
        <p:cNvGrpSpPr/>
        <p:nvPr/>
      </p:nvGrpSpPr>
      <p:grpSpPr>
        <a:xfrm>
          <a:off x="0" y="0"/>
          <a:ext cx="0" cy="0"/>
          <a:chOff x="0" y="0"/>
          <a:chExt cx="0" cy="0"/>
        </a:xfrm>
      </p:grpSpPr>
      <p:sp>
        <p:nvSpPr>
          <p:cNvPr id="68" name="Google Shape;68;p34"/>
          <p:cNvSpPr txBox="1"/>
          <p:nvPr>
            <p:ph type="title"/>
          </p:nvPr>
        </p:nvSpPr>
        <p:spPr>
          <a:xfrm>
            <a:off x="759542" y="118192"/>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3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 name="Google Shape;70;p3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74" name="Google Shape;74;p34"/>
          <p:cNvPicPr preferRelativeResize="0"/>
          <p:nvPr/>
        </p:nvPicPr>
        <p:blipFill rotWithShape="1">
          <a:blip r:embed="rId2">
            <a:alphaModFix/>
          </a:blip>
          <a:srcRect b="0" l="0" r="0" t="0"/>
          <a:stretch/>
        </p:blipFill>
        <p:spPr>
          <a:xfrm>
            <a:off x="11000401" y="185738"/>
            <a:ext cx="932769" cy="1402202"/>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75" name="Shape 75"/>
        <p:cNvGrpSpPr/>
        <p:nvPr/>
      </p:nvGrpSpPr>
      <p:grpSpPr>
        <a:xfrm>
          <a:off x="0" y="0"/>
          <a:ext cx="0" cy="0"/>
          <a:chOff x="0" y="0"/>
          <a:chExt cx="0" cy="0"/>
        </a:xfrm>
      </p:grpSpPr>
      <p:sp>
        <p:nvSpPr>
          <p:cNvPr id="76" name="Google Shape;76;p35"/>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35"/>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78" name="Google Shape;78;p3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 name="Google Shape;79;p35"/>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80" name="Google Shape;80;p3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4" name="Shape 84"/>
        <p:cNvGrpSpPr/>
        <p:nvPr/>
      </p:nvGrpSpPr>
      <p:grpSpPr>
        <a:xfrm>
          <a:off x="0" y="0"/>
          <a:ext cx="0" cy="0"/>
          <a:chOff x="0" y="0"/>
          <a:chExt cx="0" cy="0"/>
        </a:xfrm>
      </p:grpSpPr>
      <p:sp>
        <p:nvSpPr>
          <p:cNvPr id="85" name="Google Shape;85;p36"/>
          <p:cNvSpPr txBox="1"/>
          <p:nvPr>
            <p:ph type="title"/>
          </p:nvPr>
        </p:nvSpPr>
        <p:spPr>
          <a:xfrm>
            <a:off x="759542" y="118192"/>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89" name="Google Shape;89;p36"/>
          <p:cNvPicPr preferRelativeResize="0"/>
          <p:nvPr/>
        </p:nvPicPr>
        <p:blipFill rotWithShape="1">
          <a:blip r:embed="rId2">
            <a:alphaModFix/>
          </a:blip>
          <a:srcRect b="0" l="0" r="0" t="0"/>
          <a:stretch/>
        </p:blipFill>
        <p:spPr>
          <a:xfrm>
            <a:off x="11052953" y="136525"/>
            <a:ext cx="932769" cy="140220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7"/>
          <p:cNvSpPr txBox="1"/>
          <p:nvPr>
            <p:ph type="title"/>
          </p:nvPr>
        </p:nvSpPr>
        <p:spPr>
          <a:xfrm>
            <a:off x="759542" y="118192"/>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9.png"/><Relationship Id="rId6" Type="http://schemas.openxmlformats.org/officeDocument/2006/relationships/image" Target="../media/image7.png"/><Relationship Id="rId7"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6.gif"/><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
          <p:cNvSpPr/>
          <p:nvPr/>
        </p:nvSpPr>
        <p:spPr>
          <a:xfrm>
            <a:off x="288543" y="2306201"/>
            <a:ext cx="7497214"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cap="none">
                <a:solidFill>
                  <a:schemeClr val="accent2"/>
                </a:solidFill>
                <a:latin typeface="Calibri"/>
                <a:ea typeface="Calibri"/>
                <a:cs typeface="Calibri"/>
                <a:sym typeface="Calibri"/>
              </a:rPr>
              <a:t>SOFTWARE ARCHITECTURE &amp; DESIGN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10"/>
          <p:cNvSpPr txBox="1"/>
          <p:nvPr>
            <p:ph idx="4294967295" type="title"/>
          </p:nvPr>
        </p:nvSpPr>
        <p:spPr>
          <a:xfrm>
            <a:off x="124513" y="529019"/>
            <a:ext cx="5694396"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Styles</a:t>
            </a:r>
            <a:endParaRPr b="1" sz="2800">
              <a:solidFill>
                <a:schemeClr val="accent2"/>
              </a:solidFill>
              <a:latin typeface="Calibri"/>
              <a:ea typeface="Calibri"/>
              <a:cs typeface="Calibri"/>
              <a:sym typeface="Calibri"/>
            </a:endParaRPr>
          </a:p>
        </p:txBody>
      </p:sp>
      <p:sp>
        <p:nvSpPr>
          <p:cNvPr id="209" name="Google Shape;209;p10"/>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pic>
        <p:nvPicPr>
          <p:cNvPr id="210" name="Google Shape;210;p10"/>
          <p:cNvPicPr preferRelativeResize="0"/>
          <p:nvPr/>
        </p:nvPicPr>
        <p:blipFill rotWithShape="1">
          <a:blip r:embed="rId3">
            <a:alphaModFix/>
          </a:blip>
          <a:srcRect b="0" l="0" r="0" t="0"/>
          <a:stretch/>
        </p:blipFill>
        <p:spPr>
          <a:xfrm>
            <a:off x="4236751" y="4307301"/>
            <a:ext cx="3069118" cy="2003574"/>
          </a:xfrm>
          <a:prstGeom prst="rect">
            <a:avLst/>
          </a:prstGeom>
          <a:noFill/>
          <a:ln>
            <a:noFill/>
          </a:ln>
        </p:spPr>
      </p:pic>
      <p:sp>
        <p:nvSpPr>
          <p:cNvPr id="211" name="Google Shape;211;p10"/>
          <p:cNvSpPr txBox="1"/>
          <p:nvPr/>
        </p:nvSpPr>
        <p:spPr>
          <a:xfrm>
            <a:off x="4763309" y="6312857"/>
            <a:ext cx="201600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Gothic Architecture</a:t>
            </a:r>
            <a:endParaRPr/>
          </a:p>
        </p:txBody>
      </p:sp>
      <p:pic>
        <p:nvPicPr>
          <p:cNvPr id="212" name="Google Shape;212;p10"/>
          <p:cNvPicPr preferRelativeResize="0"/>
          <p:nvPr/>
        </p:nvPicPr>
        <p:blipFill rotWithShape="1">
          <a:blip r:embed="rId4">
            <a:alphaModFix/>
          </a:blip>
          <a:srcRect b="0" l="0" r="0" t="0"/>
          <a:stretch/>
        </p:blipFill>
        <p:spPr>
          <a:xfrm>
            <a:off x="198567" y="1256142"/>
            <a:ext cx="2462497" cy="1899997"/>
          </a:xfrm>
          <a:prstGeom prst="rect">
            <a:avLst/>
          </a:prstGeom>
          <a:noFill/>
          <a:ln>
            <a:noFill/>
          </a:ln>
        </p:spPr>
      </p:pic>
      <p:sp>
        <p:nvSpPr>
          <p:cNvPr id="213" name="Google Shape;213;p10"/>
          <p:cNvSpPr txBox="1"/>
          <p:nvPr/>
        </p:nvSpPr>
        <p:spPr>
          <a:xfrm>
            <a:off x="124513" y="3272368"/>
            <a:ext cx="257173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Architecture from Hampi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and Vijayanagar</a:t>
            </a:r>
            <a:endParaRPr/>
          </a:p>
        </p:txBody>
      </p:sp>
      <p:pic>
        <p:nvPicPr>
          <p:cNvPr id="214" name="Google Shape;214;p10"/>
          <p:cNvPicPr preferRelativeResize="0"/>
          <p:nvPr/>
        </p:nvPicPr>
        <p:blipFill rotWithShape="1">
          <a:blip r:embed="rId5">
            <a:alphaModFix/>
          </a:blip>
          <a:srcRect b="0" l="0" r="0" t="0"/>
          <a:stretch/>
        </p:blipFill>
        <p:spPr>
          <a:xfrm>
            <a:off x="6389816" y="1176887"/>
            <a:ext cx="3226527" cy="1979252"/>
          </a:xfrm>
          <a:prstGeom prst="rect">
            <a:avLst/>
          </a:prstGeom>
          <a:noFill/>
          <a:ln>
            <a:noFill/>
          </a:ln>
        </p:spPr>
      </p:pic>
      <p:sp>
        <p:nvSpPr>
          <p:cNvPr id="215" name="Google Shape;215;p10"/>
          <p:cNvSpPr txBox="1"/>
          <p:nvPr/>
        </p:nvSpPr>
        <p:spPr>
          <a:xfrm>
            <a:off x="6899647" y="3241848"/>
            <a:ext cx="205774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Roman Architecture</a:t>
            </a:r>
            <a:endParaRPr/>
          </a:p>
        </p:txBody>
      </p:sp>
      <p:pic>
        <p:nvPicPr>
          <p:cNvPr id="216" name="Google Shape;216;p10"/>
          <p:cNvPicPr preferRelativeResize="0"/>
          <p:nvPr/>
        </p:nvPicPr>
        <p:blipFill rotWithShape="1">
          <a:blip r:embed="rId6">
            <a:alphaModFix/>
          </a:blip>
          <a:srcRect b="0" l="0" r="0" t="0"/>
          <a:stretch/>
        </p:blipFill>
        <p:spPr>
          <a:xfrm>
            <a:off x="433534" y="4327518"/>
            <a:ext cx="2972894" cy="2001463"/>
          </a:xfrm>
          <a:prstGeom prst="rect">
            <a:avLst/>
          </a:prstGeom>
          <a:noFill/>
          <a:ln>
            <a:noFill/>
          </a:ln>
        </p:spPr>
      </p:pic>
      <p:sp>
        <p:nvSpPr>
          <p:cNvPr id="217" name="Google Shape;217;p10"/>
          <p:cNvSpPr txBox="1"/>
          <p:nvPr/>
        </p:nvSpPr>
        <p:spPr>
          <a:xfrm>
            <a:off x="530754" y="6357603"/>
            <a:ext cx="277845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Persian Islamic Architecture</a:t>
            </a:r>
            <a:endParaRPr/>
          </a:p>
        </p:txBody>
      </p:sp>
      <p:pic>
        <p:nvPicPr>
          <p:cNvPr id="218" name="Google Shape;218;p10"/>
          <p:cNvPicPr preferRelativeResize="0"/>
          <p:nvPr/>
        </p:nvPicPr>
        <p:blipFill rotWithShape="1">
          <a:blip r:embed="rId7">
            <a:alphaModFix/>
          </a:blip>
          <a:srcRect b="0" l="0" r="0" t="0"/>
          <a:stretch/>
        </p:blipFill>
        <p:spPr>
          <a:xfrm>
            <a:off x="3058842" y="1283129"/>
            <a:ext cx="2912585" cy="1887841"/>
          </a:xfrm>
          <a:prstGeom prst="rect">
            <a:avLst/>
          </a:prstGeom>
          <a:noFill/>
          <a:ln>
            <a:noFill/>
          </a:ln>
        </p:spPr>
      </p:pic>
      <p:sp>
        <p:nvSpPr>
          <p:cNvPr id="219" name="Google Shape;219;p10"/>
          <p:cNvSpPr txBox="1"/>
          <p:nvPr/>
        </p:nvSpPr>
        <p:spPr>
          <a:xfrm>
            <a:off x="3202102" y="3273855"/>
            <a:ext cx="261680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Neo Classical Architecture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09">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11"/>
          <p:cNvSpPr txBox="1"/>
          <p:nvPr>
            <p:ph idx="4294967295" type="title"/>
          </p:nvPr>
        </p:nvSpPr>
        <p:spPr>
          <a:xfrm>
            <a:off x="124513" y="529019"/>
            <a:ext cx="5694396"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Styles</a:t>
            </a:r>
            <a:endParaRPr b="1" sz="2800">
              <a:solidFill>
                <a:schemeClr val="accent2"/>
              </a:solidFill>
              <a:latin typeface="Calibri"/>
              <a:ea typeface="Calibri"/>
              <a:cs typeface="Calibri"/>
              <a:sym typeface="Calibri"/>
            </a:endParaRPr>
          </a:p>
        </p:txBody>
      </p:sp>
      <p:sp>
        <p:nvSpPr>
          <p:cNvPr id="225" name="Google Shape;225;p11"/>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226" name="Google Shape;226;p11"/>
          <p:cNvSpPr txBox="1"/>
          <p:nvPr/>
        </p:nvSpPr>
        <p:spPr>
          <a:xfrm>
            <a:off x="124514" y="1087819"/>
            <a:ext cx="10519674" cy="4725589"/>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20000"/>
              </a:lnSpc>
              <a:spcBef>
                <a:spcPts val="0"/>
              </a:spcBef>
              <a:spcAft>
                <a:spcPts val="0"/>
              </a:spcAft>
              <a:buClr>
                <a:srgbClr val="0070C0"/>
              </a:buClr>
              <a:buSzPts val="2400"/>
              <a:buFont typeface="Noto Sans Symbols"/>
              <a:buChar char="▪"/>
            </a:pPr>
            <a:r>
              <a:rPr lang="en-US" sz="2400">
                <a:solidFill>
                  <a:schemeClr val="dk1"/>
                </a:solidFill>
                <a:latin typeface="Calibri"/>
                <a:ea typeface="Calibri"/>
                <a:cs typeface="Calibri"/>
                <a:sym typeface="Calibri"/>
              </a:rPr>
              <a:t>Architectural style is a pattern of organization of the components in an architecture, characterized by the features that make it notable. </a:t>
            </a:r>
            <a:endParaRPr/>
          </a:p>
          <a:p>
            <a:pPr indent="-342900" lvl="0" marL="342900" marR="0" rtl="0" algn="just">
              <a:lnSpc>
                <a:spcPct val="120000"/>
              </a:lnSpc>
              <a:spcBef>
                <a:spcPts val="600"/>
              </a:spcBef>
              <a:spcAft>
                <a:spcPts val="0"/>
              </a:spcAft>
              <a:buClr>
                <a:srgbClr val="0070C0"/>
              </a:buClr>
              <a:buSzPts val="2400"/>
              <a:buFont typeface="Noto Sans Symbols"/>
              <a:buChar char="▪"/>
            </a:pPr>
            <a:r>
              <a:rPr lang="en-US" sz="2400">
                <a:solidFill>
                  <a:schemeClr val="dk1"/>
                </a:solidFill>
                <a:latin typeface="Calibri"/>
                <a:ea typeface="Calibri"/>
                <a:cs typeface="Calibri"/>
                <a:sym typeface="Calibri"/>
              </a:rPr>
              <a:t>It can be looked at as a tool box containing tools of architecture (common patterns of software organization or recurrent structure) which could be used in constructing software modules</a:t>
            </a:r>
            <a:endParaRPr/>
          </a:p>
          <a:p>
            <a:pPr indent="-342900" lvl="0" marL="342900" marR="0" rtl="0" algn="just">
              <a:lnSpc>
                <a:spcPct val="120000"/>
              </a:lnSpc>
              <a:spcBef>
                <a:spcPts val="600"/>
              </a:spcBef>
              <a:spcAft>
                <a:spcPts val="0"/>
              </a:spcAft>
              <a:buClr>
                <a:srgbClr val="0070C0"/>
              </a:buClr>
              <a:buSzPts val="2400"/>
              <a:buFont typeface="Noto Sans Symbols"/>
              <a:buChar char="▪"/>
            </a:pPr>
            <a:r>
              <a:rPr lang="en-US" sz="2400">
                <a:solidFill>
                  <a:schemeClr val="dk1"/>
                </a:solidFill>
                <a:latin typeface="Calibri"/>
                <a:ea typeface="Calibri"/>
                <a:cs typeface="Calibri"/>
                <a:sym typeface="Calibri"/>
              </a:rPr>
              <a:t>It addresses the structure and behavior of the system </a:t>
            </a:r>
            <a:endParaRPr/>
          </a:p>
          <a:p>
            <a:pPr indent="-342900" lvl="0" marL="342900" marR="0" rtl="0" algn="l">
              <a:lnSpc>
                <a:spcPct val="120000"/>
              </a:lnSpc>
              <a:spcBef>
                <a:spcPts val="600"/>
              </a:spcBef>
              <a:spcAft>
                <a:spcPts val="0"/>
              </a:spcAft>
              <a:buClr>
                <a:srgbClr val="0070C0"/>
              </a:buClr>
              <a:buSzPts val="2400"/>
              <a:buFont typeface="Noto Sans Symbols"/>
              <a:buChar char="▪"/>
            </a:pPr>
            <a:r>
              <a:rPr lang="en-US" sz="2400">
                <a:solidFill>
                  <a:schemeClr val="dk1"/>
                </a:solidFill>
                <a:latin typeface="Calibri"/>
                <a:ea typeface="Calibri"/>
                <a:cs typeface="Calibri"/>
                <a:sym typeface="Calibri"/>
              </a:rPr>
              <a:t>It’s a way of organizing modules (contrary to a pattern, it doesn't exist to "solve" a problem)</a:t>
            </a:r>
            <a:br>
              <a:rPr lang="en-US" sz="2400">
                <a:solidFill>
                  <a:schemeClr val="dk1"/>
                </a:solidFill>
                <a:latin typeface="Calibri"/>
                <a:ea typeface="Calibri"/>
                <a:cs typeface="Calibri"/>
                <a:sym typeface="Calibri"/>
              </a:rPr>
            </a:br>
            <a:r>
              <a:rPr lang="en-US" sz="2400">
                <a:solidFill>
                  <a:schemeClr val="dk1"/>
                </a:solidFill>
                <a:latin typeface="Calibri"/>
                <a:ea typeface="Calibri"/>
                <a:cs typeface="Calibri"/>
                <a:sym typeface="Calibri"/>
              </a:rPr>
              <a:t>Eg. Pipe &amp; filter, Client/server, Main program &amp; subroutine,  Abstract Data Types / OO</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25">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2"/>
          <p:cNvSpPr txBox="1"/>
          <p:nvPr>
            <p:ph idx="4294967295" type="title"/>
          </p:nvPr>
        </p:nvSpPr>
        <p:spPr>
          <a:xfrm>
            <a:off x="124513" y="529019"/>
            <a:ext cx="5694396"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Styles</a:t>
            </a:r>
            <a:endParaRPr b="1" sz="2800">
              <a:solidFill>
                <a:schemeClr val="accent2"/>
              </a:solidFill>
              <a:latin typeface="Calibri"/>
              <a:ea typeface="Calibri"/>
              <a:cs typeface="Calibri"/>
              <a:sym typeface="Calibri"/>
            </a:endParaRPr>
          </a:p>
        </p:txBody>
      </p:sp>
      <p:sp>
        <p:nvSpPr>
          <p:cNvPr id="232" name="Google Shape;232;p12"/>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233" name="Google Shape;233;p12"/>
          <p:cNvSpPr txBox="1"/>
          <p:nvPr/>
        </p:nvSpPr>
        <p:spPr>
          <a:xfrm>
            <a:off x="124514" y="1087819"/>
            <a:ext cx="10791136" cy="4879477"/>
          </a:xfrm>
          <a:prstGeom prst="rect">
            <a:avLst/>
          </a:prstGeom>
          <a:noFill/>
          <a:ln>
            <a:noFill/>
          </a:ln>
        </p:spPr>
        <p:txBody>
          <a:bodyPr anchorCtr="0" anchor="t" bIns="45700" lIns="91425" spcFirstLastPara="1" rIns="91425" wrap="square" tIns="45700">
            <a:spAutoFit/>
          </a:bodyPr>
          <a:lstStyle/>
          <a:p>
            <a:pPr indent="0" lvl="0" marL="0" marR="0" rtl="0" algn="just">
              <a:lnSpc>
                <a:spcPct val="120000"/>
              </a:lnSpc>
              <a:spcBef>
                <a:spcPts val="0"/>
              </a:spcBef>
              <a:spcAft>
                <a:spcPts val="0"/>
              </a:spcAft>
              <a:buNone/>
            </a:pPr>
            <a:r>
              <a:rPr lang="en-US" sz="2400">
                <a:solidFill>
                  <a:schemeClr val="dk1"/>
                </a:solidFill>
                <a:latin typeface="Calibri"/>
                <a:ea typeface="Calibri"/>
                <a:cs typeface="Calibri"/>
                <a:sym typeface="Calibri"/>
              </a:rPr>
              <a:t>It provides</a:t>
            </a:r>
            <a:endParaRPr/>
          </a:p>
          <a:p>
            <a:pPr indent="-342900" lvl="0" marL="342900" marR="0" rtl="0" algn="just">
              <a:lnSpc>
                <a:spcPct val="120000"/>
              </a:lnSpc>
              <a:spcBef>
                <a:spcPts val="600"/>
              </a:spcBef>
              <a:spcAft>
                <a:spcPts val="0"/>
              </a:spcAft>
              <a:buClr>
                <a:srgbClr val="0070C0"/>
              </a:buClr>
              <a:buSzPts val="2400"/>
              <a:buFont typeface="Noto Sans Symbols"/>
              <a:buChar char="▪"/>
            </a:pPr>
            <a:r>
              <a:rPr lang="en-US" sz="2400">
                <a:solidFill>
                  <a:schemeClr val="dk1"/>
                </a:solidFill>
                <a:latin typeface="Calibri"/>
                <a:ea typeface="Calibri"/>
                <a:cs typeface="Calibri"/>
                <a:sym typeface="Calibri"/>
              </a:rPr>
              <a:t>Vocabulary: A set of design elements such as pipes, filters, client, severs, parsers, databases, etc. </a:t>
            </a:r>
            <a:endParaRPr/>
          </a:p>
          <a:p>
            <a:pPr indent="-342900" lvl="0" marL="342900" marR="0" rtl="0" algn="just">
              <a:lnSpc>
                <a:spcPct val="120000"/>
              </a:lnSpc>
              <a:spcBef>
                <a:spcPts val="600"/>
              </a:spcBef>
              <a:spcAft>
                <a:spcPts val="0"/>
              </a:spcAft>
              <a:buClr>
                <a:srgbClr val="0070C0"/>
              </a:buClr>
              <a:buSzPts val="2400"/>
              <a:buFont typeface="Noto Sans Symbols"/>
              <a:buChar char="▪"/>
            </a:pPr>
            <a:r>
              <a:rPr lang="en-US" sz="2400">
                <a:solidFill>
                  <a:schemeClr val="dk1"/>
                </a:solidFill>
                <a:latin typeface="Calibri"/>
                <a:ea typeface="Calibri"/>
                <a:cs typeface="Calibri"/>
                <a:sym typeface="Calibri"/>
              </a:rPr>
              <a:t>Design rules: These are the set of constraints that dictates how the processing elements would be connected. </a:t>
            </a:r>
            <a:endParaRPr/>
          </a:p>
          <a:p>
            <a:pPr indent="-342900" lvl="0" marL="342900" marR="0" rtl="0" algn="just">
              <a:lnSpc>
                <a:spcPct val="120000"/>
              </a:lnSpc>
              <a:spcBef>
                <a:spcPts val="600"/>
              </a:spcBef>
              <a:spcAft>
                <a:spcPts val="0"/>
              </a:spcAft>
              <a:buClr>
                <a:srgbClr val="0070C0"/>
              </a:buClr>
              <a:buSzPts val="2400"/>
              <a:buFont typeface="Noto Sans Symbols"/>
              <a:buChar char="▪"/>
            </a:pPr>
            <a:r>
              <a:rPr lang="en-US" sz="2400">
                <a:solidFill>
                  <a:schemeClr val="dk1"/>
                </a:solidFill>
                <a:latin typeface="Calibri"/>
                <a:ea typeface="Calibri"/>
                <a:cs typeface="Calibri"/>
                <a:sym typeface="Calibri"/>
              </a:rPr>
              <a:t>Semantic interpretation: It provides a well-defined meaning of the connected design elements. </a:t>
            </a:r>
            <a:endParaRPr/>
          </a:p>
          <a:p>
            <a:pPr indent="-342900" lvl="0" marL="342900" marR="0" rtl="0" algn="just">
              <a:lnSpc>
                <a:spcPct val="120000"/>
              </a:lnSpc>
              <a:spcBef>
                <a:spcPts val="600"/>
              </a:spcBef>
              <a:spcAft>
                <a:spcPts val="0"/>
              </a:spcAft>
              <a:buClr>
                <a:srgbClr val="0070C0"/>
              </a:buClr>
              <a:buSzPts val="2400"/>
              <a:buFont typeface="Noto Sans Symbols"/>
              <a:buChar char="▪"/>
            </a:pPr>
            <a:r>
              <a:rPr lang="en-US" sz="2400">
                <a:solidFill>
                  <a:schemeClr val="dk1"/>
                </a:solidFill>
                <a:latin typeface="Calibri"/>
                <a:ea typeface="Calibri"/>
                <a:cs typeface="Calibri"/>
                <a:sym typeface="Calibri"/>
              </a:rPr>
              <a:t>Analysis: Many styles provide analyses that can be performed on systems build in that style, i.e., deadlock detection, scheduling, etc. </a:t>
            </a:r>
            <a:endParaRPr/>
          </a:p>
          <a:p>
            <a:pPr indent="-342900" lvl="0" marL="342900" marR="0" rtl="0" algn="just">
              <a:lnSpc>
                <a:spcPct val="120000"/>
              </a:lnSpc>
              <a:spcBef>
                <a:spcPts val="600"/>
              </a:spcBef>
              <a:spcAft>
                <a:spcPts val="0"/>
              </a:spcAft>
              <a:buClr>
                <a:srgbClr val="0070C0"/>
              </a:buClr>
              <a:buSzPts val="2400"/>
              <a:buFont typeface="Noto Sans Symbols"/>
              <a:buChar char="▪"/>
            </a:pPr>
            <a:r>
              <a:rPr lang="en-US" sz="2400">
                <a:solidFill>
                  <a:schemeClr val="dk1"/>
                </a:solidFill>
                <a:latin typeface="Calibri"/>
                <a:ea typeface="Calibri"/>
                <a:cs typeface="Calibri"/>
                <a:sym typeface="Calibri"/>
              </a:rPr>
              <a:t>This could be generically looked at as Components and Connectors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32">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3"/>
          <p:cNvSpPr txBox="1"/>
          <p:nvPr>
            <p:ph idx="4294967295" type="title"/>
          </p:nvPr>
        </p:nvSpPr>
        <p:spPr>
          <a:xfrm>
            <a:off x="124513" y="529019"/>
            <a:ext cx="5694396"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Styles</a:t>
            </a:r>
            <a:endParaRPr b="1" sz="2800">
              <a:solidFill>
                <a:schemeClr val="accent2"/>
              </a:solidFill>
              <a:latin typeface="Calibri"/>
              <a:ea typeface="Calibri"/>
              <a:cs typeface="Calibri"/>
              <a:sym typeface="Calibri"/>
            </a:endParaRPr>
          </a:p>
        </p:txBody>
      </p:sp>
      <p:sp>
        <p:nvSpPr>
          <p:cNvPr id="239" name="Google Shape;239;p13"/>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240" name="Google Shape;240;p13"/>
          <p:cNvSpPr txBox="1"/>
          <p:nvPr/>
        </p:nvSpPr>
        <p:spPr>
          <a:xfrm>
            <a:off x="124514" y="1087819"/>
            <a:ext cx="7792265" cy="5846922"/>
          </a:xfrm>
          <a:prstGeom prst="rect">
            <a:avLst/>
          </a:prstGeom>
          <a:noFill/>
          <a:ln>
            <a:noFill/>
          </a:ln>
        </p:spPr>
        <p:txBody>
          <a:bodyPr anchorCtr="0" anchor="t" bIns="45700" lIns="91425" spcFirstLastPara="1" rIns="91425" wrap="square" tIns="45700">
            <a:spAutoFit/>
          </a:bodyPr>
          <a:lstStyle/>
          <a:p>
            <a:pPr indent="-162000" lvl="0" marL="162000" marR="0" rtl="0" algn="l">
              <a:lnSpc>
                <a:spcPct val="130000"/>
              </a:lnSpc>
              <a:spcBef>
                <a:spcPts val="0"/>
              </a:spcBef>
              <a:spcAft>
                <a:spcPts val="0"/>
              </a:spcAft>
              <a:buNone/>
            </a:pPr>
            <a:r>
              <a:rPr lang="en-US" sz="2400">
                <a:solidFill>
                  <a:schemeClr val="dk1"/>
                </a:solidFill>
                <a:latin typeface="Calibri"/>
                <a:ea typeface="Calibri"/>
                <a:cs typeface="Calibri"/>
                <a:sym typeface="Calibri"/>
              </a:rPr>
              <a:t>There are many recognized architectural styles like:</a:t>
            </a:r>
            <a:endParaRPr/>
          </a:p>
          <a:p>
            <a:pPr indent="-274320" lvl="1" marL="274320" marR="0" rtl="0" algn="l">
              <a:lnSpc>
                <a:spcPct val="120000"/>
              </a:lnSpc>
              <a:spcBef>
                <a:spcPts val="400"/>
              </a:spcBef>
              <a:spcAft>
                <a:spcPts val="0"/>
              </a:spcAft>
              <a:buClr>
                <a:srgbClr val="CC3D00"/>
              </a:buClr>
              <a:buSzPts val="2400"/>
              <a:buFont typeface="Noto Sans Symbols"/>
              <a:buChar char="▪"/>
            </a:pPr>
            <a:r>
              <a:rPr b="0" i="0" lang="en-US" sz="2400" u="none" cap="none" strike="noStrike">
                <a:solidFill>
                  <a:schemeClr val="dk1"/>
                </a:solidFill>
                <a:latin typeface="Calibri"/>
                <a:ea typeface="Calibri"/>
                <a:cs typeface="Calibri"/>
                <a:sym typeface="Calibri"/>
              </a:rPr>
              <a:t>main program with subroutines</a:t>
            </a:r>
            <a:endParaRPr/>
          </a:p>
          <a:p>
            <a:pPr indent="-274320" lvl="1" marL="274320" marR="0" rtl="0" algn="l">
              <a:lnSpc>
                <a:spcPct val="120000"/>
              </a:lnSpc>
              <a:spcBef>
                <a:spcPts val="800"/>
              </a:spcBef>
              <a:spcAft>
                <a:spcPts val="0"/>
              </a:spcAft>
              <a:buClr>
                <a:srgbClr val="0070C0"/>
              </a:buClr>
              <a:buSzPts val="2400"/>
              <a:buFont typeface="Noto Sans Symbols"/>
              <a:buChar char="▪"/>
            </a:pPr>
            <a:r>
              <a:rPr b="0" i="0" lang="en-US" sz="2400" u="none" cap="none" strike="noStrike">
                <a:solidFill>
                  <a:schemeClr val="dk1"/>
                </a:solidFill>
                <a:latin typeface="Calibri"/>
                <a:ea typeface="Calibri"/>
                <a:cs typeface="Calibri"/>
                <a:sym typeface="Calibri"/>
              </a:rPr>
              <a:t>implicit invocation</a:t>
            </a:r>
            <a:endParaRPr/>
          </a:p>
          <a:p>
            <a:pPr indent="-274320" lvl="1" marL="274320" marR="0" rtl="0" algn="l">
              <a:lnSpc>
                <a:spcPct val="120000"/>
              </a:lnSpc>
              <a:spcBef>
                <a:spcPts val="800"/>
              </a:spcBef>
              <a:spcAft>
                <a:spcPts val="0"/>
              </a:spcAft>
              <a:buClr>
                <a:srgbClr val="00B050"/>
              </a:buClr>
              <a:buSzPts val="2400"/>
              <a:buFont typeface="Noto Sans Symbols"/>
              <a:buChar char="▪"/>
            </a:pPr>
            <a:r>
              <a:rPr b="0" i="0" lang="en-US" sz="2400" u="none" cap="none" strike="noStrike">
                <a:solidFill>
                  <a:schemeClr val="dk1"/>
                </a:solidFill>
                <a:latin typeface="Calibri"/>
                <a:ea typeface="Calibri"/>
                <a:cs typeface="Calibri"/>
                <a:sym typeface="Calibri"/>
              </a:rPr>
              <a:t>pipes and filters</a:t>
            </a:r>
            <a:endParaRPr/>
          </a:p>
          <a:p>
            <a:pPr indent="-274320" lvl="1" marL="274320" marR="0" rtl="0" algn="l">
              <a:lnSpc>
                <a:spcPct val="120000"/>
              </a:lnSpc>
              <a:spcBef>
                <a:spcPts val="800"/>
              </a:spcBef>
              <a:spcAft>
                <a:spcPts val="0"/>
              </a:spcAft>
              <a:buClr>
                <a:schemeClr val="dk1"/>
              </a:buClr>
              <a:buSzPts val="2400"/>
              <a:buFont typeface="Noto Sans Symbols"/>
              <a:buChar char="▪"/>
            </a:pPr>
            <a:r>
              <a:rPr b="0" i="0" lang="en-US" sz="2400" u="none" cap="none" strike="noStrike">
                <a:solidFill>
                  <a:schemeClr val="dk1"/>
                </a:solidFill>
                <a:latin typeface="Calibri"/>
                <a:ea typeface="Calibri"/>
                <a:cs typeface="Calibri"/>
                <a:sym typeface="Calibri"/>
              </a:rPr>
              <a:t>repository (blackboard)</a:t>
            </a:r>
            <a:endParaRPr/>
          </a:p>
          <a:p>
            <a:pPr indent="-274320" lvl="1" marL="274320" marR="0" rtl="0" algn="l">
              <a:lnSpc>
                <a:spcPct val="120000"/>
              </a:lnSpc>
              <a:spcBef>
                <a:spcPts val="800"/>
              </a:spcBef>
              <a:spcAft>
                <a:spcPts val="0"/>
              </a:spcAft>
              <a:buClr>
                <a:srgbClr val="FF0000"/>
              </a:buClr>
              <a:buSzPts val="2400"/>
              <a:buFont typeface="Noto Sans Symbols"/>
              <a:buChar char="▪"/>
            </a:pPr>
            <a:r>
              <a:rPr b="0" i="0" lang="en-US" sz="2400" u="none" cap="none" strike="noStrike">
                <a:solidFill>
                  <a:schemeClr val="dk1"/>
                </a:solidFill>
                <a:latin typeface="Calibri"/>
                <a:ea typeface="Calibri"/>
                <a:cs typeface="Calibri"/>
                <a:sym typeface="Calibri"/>
              </a:rPr>
              <a:t>layers of abstraction</a:t>
            </a:r>
            <a:endParaRPr/>
          </a:p>
          <a:p>
            <a:pPr indent="-274320" lvl="1" marL="274320" marR="0" rtl="0" algn="l">
              <a:lnSpc>
                <a:spcPct val="120000"/>
              </a:lnSpc>
              <a:spcBef>
                <a:spcPts val="800"/>
              </a:spcBef>
              <a:spcAft>
                <a:spcPts val="0"/>
              </a:spcAft>
              <a:buClr>
                <a:srgbClr val="FF0000"/>
              </a:buClr>
              <a:buSzPts val="2400"/>
              <a:buFont typeface="Noto Sans Symbols"/>
              <a:buChar char="▪"/>
            </a:pPr>
            <a:r>
              <a:rPr b="0" i="0" lang="en-US" sz="2400" u="none" cap="none" strike="noStrike">
                <a:solidFill>
                  <a:schemeClr val="dk1"/>
                </a:solidFill>
                <a:latin typeface="Calibri"/>
                <a:ea typeface="Calibri"/>
                <a:cs typeface="Calibri"/>
                <a:sym typeface="Calibri"/>
              </a:rPr>
              <a:t>Client Server (Can be looked at as a Style as well as a pattern)</a:t>
            </a:r>
            <a:endParaRPr/>
          </a:p>
          <a:p>
            <a:pPr indent="-274320" lvl="1" marL="274320" marR="0" rtl="0" algn="l">
              <a:lnSpc>
                <a:spcPct val="120000"/>
              </a:lnSpc>
              <a:spcBef>
                <a:spcPts val="800"/>
              </a:spcBef>
              <a:spcAft>
                <a:spcPts val="0"/>
              </a:spcAft>
              <a:buClr>
                <a:schemeClr val="dk1"/>
              </a:buClr>
              <a:buSzPts val="2400"/>
              <a:buFont typeface="Noto Sans Symbols"/>
              <a:buChar char="▪"/>
            </a:pPr>
            <a:r>
              <a:rPr b="0" i="0" lang="en-US" sz="2400" u="none" cap="none" strike="noStrike">
                <a:solidFill>
                  <a:schemeClr val="dk1"/>
                </a:solidFill>
                <a:latin typeface="Calibri"/>
                <a:ea typeface="Calibri"/>
                <a:cs typeface="Calibri"/>
                <a:sym typeface="Calibri"/>
              </a:rPr>
              <a:t>Component Based System</a:t>
            </a:r>
            <a:endParaRPr/>
          </a:p>
          <a:p>
            <a:pPr indent="-274320" lvl="1" marL="274320" marR="0" rtl="0" algn="l">
              <a:lnSpc>
                <a:spcPct val="120000"/>
              </a:lnSpc>
              <a:spcBef>
                <a:spcPts val="800"/>
              </a:spcBef>
              <a:spcAft>
                <a:spcPts val="0"/>
              </a:spcAft>
              <a:buClr>
                <a:srgbClr val="7030A0"/>
              </a:buClr>
              <a:buSzPts val="2400"/>
              <a:buFont typeface="Noto Sans Symbols"/>
              <a:buChar char="▪"/>
            </a:pPr>
            <a:r>
              <a:rPr b="0" i="0" lang="en-US" sz="2400" u="none" cap="none" strike="noStrike">
                <a:solidFill>
                  <a:schemeClr val="dk1"/>
                </a:solidFill>
                <a:latin typeface="Calibri"/>
                <a:ea typeface="Calibri"/>
                <a:cs typeface="Calibri"/>
                <a:sym typeface="Calibri"/>
              </a:rPr>
              <a:t>Service Oriented Architecture</a:t>
            </a:r>
            <a:endParaRPr/>
          </a:p>
          <a:p>
            <a:pPr indent="-274320" lvl="1" marL="274320" marR="0" rtl="0" algn="l">
              <a:lnSpc>
                <a:spcPct val="120000"/>
              </a:lnSpc>
              <a:spcBef>
                <a:spcPts val="800"/>
              </a:spcBef>
              <a:spcAft>
                <a:spcPts val="0"/>
              </a:spcAft>
              <a:buClr>
                <a:srgbClr val="7030A0"/>
              </a:buClr>
              <a:buSzPts val="2400"/>
              <a:buFont typeface="Noto Sans Symbols"/>
              <a:buChar char="▪"/>
            </a:pPr>
            <a:r>
              <a:rPr b="0" i="0" lang="en-US" sz="2400" u="none" cap="none" strike="noStrike">
                <a:solidFill>
                  <a:schemeClr val="dk1"/>
                </a:solidFill>
                <a:latin typeface="Calibri"/>
                <a:ea typeface="Calibri"/>
                <a:cs typeface="Calibri"/>
                <a:sym typeface="Calibri"/>
              </a:rPr>
              <a:t>Object Oriented Architecture</a:t>
            </a:r>
            <a:endParaRPr b="0" i="0" sz="2400" u="none" cap="none" strike="noStrike">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39">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4"/>
          <p:cNvSpPr txBox="1"/>
          <p:nvPr>
            <p:ph idx="4294967295" type="title"/>
          </p:nvPr>
        </p:nvSpPr>
        <p:spPr>
          <a:xfrm>
            <a:off x="124513" y="529019"/>
            <a:ext cx="6998182"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Styles : Main-program-with-subroutines</a:t>
            </a:r>
            <a:endParaRPr b="1" sz="2800">
              <a:solidFill>
                <a:schemeClr val="accent2"/>
              </a:solidFill>
              <a:latin typeface="Calibri"/>
              <a:ea typeface="Calibri"/>
              <a:cs typeface="Calibri"/>
              <a:sym typeface="Calibri"/>
            </a:endParaRPr>
          </a:p>
        </p:txBody>
      </p:sp>
      <p:sp>
        <p:nvSpPr>
          <p:cNvPr id="246" name="Google Shape;246;p14"/>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247" name="Google Shape;247;p14"/>
          <p:cNvSpPr txBox="1"/>
          <p:nvPr/>
        </p:nvSpPr>
        <p:spPr>
          <a:xfrm>
            <a:off x="124513" y="1268299"/>
            <a:ext cx="10991161" cy="5526256"/>
          </a:xfrm>
          <a:prstGeom prst="rect">
            <a:avLst/>
          </a:prstGeom>
          <a:no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en-US" sz="2200">
                <a:solidFill>
                  <a:srgbClr val="0070C0"/>
                </a:solidFill>
                <a:latin typeface="Calibri"/>
                <a:ea typeface="Calibri"/>
                <a:cs typeface="Calibri"/>
                <a:sym typeface="Calibri"/>
              </a:rPr>
              <a:t>Generic: </a:t>
            </a:r>
            <a:r>
              <a:rPr lang="en-US" sz="2200">
                <a:solidFill>
                  <a:schemeClr val="dk1"/>
                </a:solidFill>
                <a:latin typeface="Calibri"/>
                <a:ea typeface="Calibri"/>
                <a:cs typeface="Calibri"/>
                <a:sym typeface="Calibri"/>
              </a:rPr>
              <a:t>Traditional Language-Influenced Style</a:t>
            </a:r>
            <a:endParaRPr/>
          </a:p>
          <a:p>
            <a:pPr indent="0" lvl="0" marL="0" marR="0" rtl="0" algn="just">
              <a:lnSpc>
                <a:spcPct val="120000"/>
              </a:lnSpc>
              <a:spcBef>
                <a:spcPts val="200"/>
              </a:spcBef>
              <a:spcAft>
                <a:spcPts val="0"/>
              </a:spcAft>
              <a:buNone/>
            </a:pPr>
            <a:r>
              <a:rPr b="1" lang="en-US" sz="2200">
                <a:solidFill>
                  <a:srgbClr val="0070C0"/>
                </a:solidFill>
                <a:latin typeface="Calibri"/>
                <a:ea typeface="Calibri"/>
                <a:cs typeface="Calibri"/>
                <a:sym typeface="Calibri"/>
              </a:rPr>
              <a:t>Problem: </a:t>
            </a:r>
            <a:r>
              <a:rPr lang="en-US" sz="2200">
                <a:solidFill>
                  <a:schemeClr val="dk1"/>
                </a:solidFill>
                <a:latin typeface="Calibri"/>
                <a:ea typeface="Calibri"/>
                <a:cs typeface="Calibri"/>
                <a:sym typeface="Calibri"/>
              </a:rPr>
              <a:t>System is described as a hierarchy of functions; This is the natural outcome of the functional decomposition of the system. The top level module acts as a main program and invokes the other modules in the right order. Usually a single thread of control</a:t>
            </a:r>
            <a:endParaRPr/>
          </a:p>
          <a:p>
            <a:pPr indent="0" lvl="0" marL="0" marR="0" rtl="0" algn="l">
              <a:lnSpc>
                <a:spcPct val="120000"/>
              </a:lnSpc>
              <a:spcBef>
                <a:spcPts val="200"/>
              </a:spcBef>
              <a:spcAft>
                <a:spcPts val="0"/>
              </a:spcAft>
              <a:buNone/>
            </a:pPr>
            <a:r>
              <a:rPr b="1" lang="en-US" sz="2200">
                <a:solidFill>
                  <a:srgbClr val="0070C0"/>
                </a:solidFill>
                <a:latin typeface="Calibri"/>
                <a:ea typeface="Calibri"/>
                <a:cs typeface="Calibri"/>
                <a:sym typeface="Calibri"/>
              </a:rPr>
              <a:t>Context: </a:t>
            </a:r>
            <a:r>
              <a:rPr lang="en-US" sz="2200">
                <a:solidFill>
                  <a:schemeClr val="dk1"/>
                </a:solidFill>
                <a:latin typeface="Calibri"/>
                <a:ea typeface="Calibri"/>
                <a:cs typeface="Calibri"/>
                <a:sym typeface="Calibri"/>
              </a:rPr>
              <a:t>Language with nested procedures</a:t>
            </a:r>
            <a:endParaRPr/>
          </a:p>
          <a:p>
            <a:pPr indent="0" lvl="0" marL="0" marR="0" rtl="0" algn="l">
              <a:lnSpc>
                <a:spcPct val="120000"/>
              </a:lnSpc>
              <a:spcBef>
                <a:spcPts val="200"/>
              </a:spcBef>
              <a:spcAft>
                <a:spcPts val="0"/>
              </a:spcAft>
              <a:buNone/>
            </a:pPr>
            <a:r>
              <a:rPr b="1" lang="en-US" sz="2200">
                <a:solidFill>
                  <a:srgbClr val="0070C0"/>
                </a:solidFill>
                <a:latin typeface="Calibri"/>
                <a:ea typeface="Calibri"/>
                <a:cs typeface="Calibri"/>
                <a:sym typeface="Calibri"/>
              </a:rPr>
              <a:t>Solution:</a:t>
            </a:r>
            <a:endParaRPr/>
          </a:p>
          <a:p>
            <a:pPr indent="-179999" lvl="1" marL="540000" marR="0" rtl="0" algn="just">
              <a:lnSpc>
                <a:spcPct val="120000"/>
              </a:lnSpc>
              <a:spcBef>
                <a:spcPts val="200"/>
              </a:spcBef>
              <a:spcAft>
                <a:spcPts val="0"/>
              </a:spcAft>
              <a:buNone/>
            </a:pPr>
            <a:r>
              <a:rPr b="0" i="0" lang="en-US" sz="2200" u="none" cap="none" strike="noStrike">
                <a:solidFill>
                  <a:srgbClr val="C00000"/>
                </a:solidFill>
                <a:latin typeface="Calibri"/>
                <a:ea typeface="Calibri"/>
                <a:cs typeface="Calibri"/>
                <a:sym typeface="Calibri"/>
              </a:rPr>
              <a:t>System model: </a:t>
            </a:r>
            <a:r>
              <a:rPr b="0" i="0" lang="en-US" sz="2200" u="none" cap="none" strike="noStrike">
                <a:solidFill>
                  <a:schemeClr val="dk1"/>
                </a:solidFill>
                <a:latin typeface="Calibri"/>
                <a:ea typeface="Calibri"/>
                <a:cs typeface="Calibri"/>
                <a:sym typeface="Calibri"/>
              </a:rPr>
              <a:t>Procedures and modules are defined in a hierarchy. Higher level module calls lower level modules. Hierarchy may be strict (n can only call n-1)  or we</a:t>
            </a:r>
            <a:r>
              <a:rPr lang="en-US" sz="2200">
                <a:solidFill>
                  <a:schemeClr val="dk1"/>
                </a:solidFill>
                <a:latin typeface="Calibri"/>
                <a:ea typeface="Calibri"/>
                <a:cs typeface="Calibri"/>
                <a:sym typeface="Calibri"/>
              </a:rPr>
              <a:t>a</a:t>
            </a:r>
            <a:r>
              <a:rPr b="0" i="0" lang="en-US" sz="2200" u="none" cap="none" strike="noStrike">
                <a:solidFill>
                  <a:schemeClr val="dk1"/>
                </a:solidFill>
                <a:latin typeface="Calibri"/>
                <a:ea typeface="Calibri"/>
                <a:cs typeface="Calibri"/>
                <a:sym typeface="Calibri"/>
              </a:rPr>
              <a:t>k (where n can call n-i)  may be weak or strong, coupling/cohesion arguments</a:t>
            </a:r>
            <a:endParaRPr/>
          </a:p>
          <a:p>
            <a:pPr indent="-179999" lvl="1" marL="540000" marR="0" rtl="0" algn="just">
              <a:lnSpc>
                <a:spcPct val="120000"/>
              </a:lnSpc>
              <a:spcBef>
                <a:spcPts val="200"/>
              </a:spcBef>
              <a:spcAft>
                <a:spcPts val="0"/>
              </a:spcAft>
              <a:buNone/>
            </a:pPr>
            <a:r>
              <a:rPr b="0" i="0" lang="en-US" sz="2200" u="none" cap="none" strike="noStrike">
                <a:solidFill>
                  <a:srgbClr val="C00000"/>
                </a:solidFill>
                <a:latin typeface="Calibri"/>
                <a:ea typeface="Calibri"/>
                <a:cs typeface="Calibri"/>
                <a:sym typeface="Calibri"/>
              </a:rPr>
              <a:t>Components: </a:t>
            </a:r>
            <a:r>
              <a:rPr b="0" i="0" lang="en-US" sz="2200" u="none" cap="none" strike="noStrike">
                <a:solidFill>
                  <a:schemeClr val="dk1"/>
                </a:solidFill>
                <a:latin typeface="Calibri"/>
                <a:ea typeface="Calibri"/>
                <a:cs typeface="Calibri"/>
                <a:sym typeface="Calibri"/>
              </a:rPr>
              <a:t>Procedures which can be viewed as residing in the main program, and have their own local and global data</a:t>
            </a:r>
            <a:endParaRPr/>
          </a:p>
          <a:p>
            <a:pPr indent="-179999" lvl="1" marL="540000" marR="0" rtl="0" algn="just">
              <a:lnSpc>
                <a:spcPct val="120000"/>
              </a:lnSpc>
              <a:spcBef>
                <a:spcPts val="200"/>
              </a:spcBef>
              <a:spcAft>
                <a:spcPts val="0"/>
              </a:spcAft>
              <a:buNone/>
            </a:pPr>
            <a:r>
              <a:rPr b="0" i="0" lang="en-US" sz="2200" u="none" cap="none" strike="noStrike">
                <a:solidFill>
                  <a:srgbClr val="C00000"/>
                </a:solidFill>
                <a:latin typeface="Calibri"/>
                <a:ea typeface="Calibri"/>
                <a:cs typeface="Calibri"/>
                <a:sym typeface="Calibri"/>
              </a:rPr>
              <a:t>Connectors: </a:t>
            </a:r>
            <a:r>
              <a:rPr b="0" i="0" lang="en-US" sz="2200" u="none" cap="none" strike="noStrike">
                <a:solidFill>
                  <a:schemeClr val="dk1"/>
                </a:solidFill>
                <a:latin typeface="Calibri"/>
                <a:ea typeface="Calibri"/>
                <a:cs typeface="Calibri"/>
                <a:sym typeface="Calibri"/>
              </a:rPr>
              <a:t>procedure call and shared access to global data</a:t>
            </a:r>
            <a:endParaRPr/>
          </a:p>
          <a:p>
            <a:pPr indent="-179999" lvl="1" marL="540000" marR="0" rtl="0" algn="just">
              <a:lnSpc>
                <a:spcPct val="120000"/>
              </a:lnSpc>
              <a:spcBef>
                <a:spcPts val="200"/>
              </a:spcBef>
              <a:spcAft>
                <a:spcPts val="0"/>
              </a:spcAft>
              <a:buNone/>
            </a:pPr>
            <a:r>
              <a:rPr b="0" i="0" lang="en-US" sz="2200" u="none" cap="none" strike="noStrike">
                <a:solidFill>
                  <a:srgbClr val="C00000"/>
                </a:solidFill>
                <a:latin typeface="Calibri"/>
                <a:ea typeface="Calibri"/>
                <a:cs typeface="Calibri"/>
                <a:sym typeface="Calibri"/>
              </a:rPr>
              <a:t>Control structure: </a:t>
            </a:r>
            <a:r>
              <a:rPr b="0" i="0" lang="en-US" sz="2200" u="none" cap="none" strike="noStrike">
                <a:solidFill>
                  <a:schemeClr val="dk1"/>
                </a:solidFill>
                <a:latin typeface="Calibri"/>
                <a:ea typeface="Calibri"/>
                <a:cs typeface="Calibri"/>
                <a:sym typeface="Calibri"/>
              </a:rPr>
              <a:t>single centralized thread of control: main program pulls the strings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46">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15"/>
          <p:cNvSpPr/>
          <p:nvPr/>
        </p:nvSpPr>
        <p:spPr>
          <a:xfrm>
            <a:off x="140838" y="537705"/>
            <a:ext cx="7317798"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accent2"/>
                </a:solidFill>
                <a:latin typeface="Calibri"/>
                <a:ea typeface="Calibri"/>
                <a:cs typeface="Calibri"/>
                <a:sym typeface="Calibri"/>
              </a:rPr>
              <a:t>Architectural &amp; Design Patterns</a:t>
            </a:r>
            <a:endParaRPr/>
          </a:p>
        </p:txBody>
      </p:sp>
      <p:pic>
        <p:nvPicPr>
          <p:cNvPr id="253" name="Google Shape;253;p15"/>
          <p:cNvPicPr preferRelativeResize="0"/>
          <p:nvPr/>
        </p:nvPicPr>
        <p:blipFill rotWithShape="1">
          <a:blip r:embed="rId3">
            <a:alphaModFix/>
          </a:blip>
          <a:srcRect b="0" l="0" r="0" t="0"/>
          <a:stretch/>
        </p:blipFill>
        <p:spPr>
          <a:xfrm>
            <a:off x="2253499" y="2323038"/>
            <a:ext cx="5402360" cy="425075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16"/>
          <p:cNvSpPr txBox="1"/>
          <p:nvPr>
            <p:ph idx="4294967295" type="title"/>
          </p:nvPr>
        </p:nvSpPr>
        <p:spPr>
          <a:xfrm>
            <a:off x="83975" y="529019"/>
            <a:ext cx="5694363"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&amp; Design Patterns</a:t>
            </a:r>
            <a:endParaRPr b="1" sz="2800">
              <a:solidFill>
                <a:schemeClr val="accent2"/>
              </a:solidFill>
              <a:latin typeface="Calibri"/>
              <a:ea typeface="Calibri"/>
              <a:cs typeface="Calibri"/>
              <a:sym typeface="Calibri"/>
            </a:endParaRPr>
          </a:p>
        </p:txBody>
      </p:sp>
      <p:sp>
        <p:nvSpPr>
          <p:cNvPr id="259" name="Google Shape;259;p16"/>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260" name="Google Shape;260;p16"/>
          <p:cNvSpPr txBox="1"/>
          <p:nvPr/>
        </p:nvSpPr>
        <p:spPr>
          <a:xfrm>
            <a:off x="182188" y="1087819"/>
            <a:ext cx="10734628" cy="5738174"/>
          </a:xfrm>
          <a:prstGeom prst="rect">
            <a:avLst/>
          </a:prstGeom>
          <a:noFill/>
          <a:ln>
            <a:noFill/>
          </a:ln>
        </p:spPr>
        <p:txBody>
          <a:bodyPr anchorCtr="0" anchor="t" bIns="45700" lIns="91425" spcFirstLastPara="1" rIns="91425" wrap="square" tIns="45700">
            <a:spAutoFit/>
          </a:bodyPr>
          <a:lstStyle/>
          <a:p>
            <a:pPr indent="-274320" lvl="0" marL="274320" marR="0" rtl="0" algn="just">
              <a:lnSpc>
                <a:spcPct val="110000"/>
              </a:lnSpc>
              <a:spcBef>
                <a:spcPts val="0"/>
              </a:spcBef>
              <a:spcAft>
                <a:spcPts val="0"/>
              </a:spcAft>
              <a:buClr>
                <a:schemeClr val="dk1"/>
              </a:buClr>
              <a:buSzPts val="2400"/>
              <a:buFont typeface="Noto Sans Symbols"/>
              <a:buChar char="▪"/>
            </a:pPr>
            <a:r>
              <a:rPr lang="en-US" sz="2400">
                <a:solidFill>
                  <a:schemeClr val="dk1"/>
                </a:solidFill>
                <a:latin typeface="Calibri"/>
                <a:ea typeface="Calibri"/>
                <a:cs typeface="Calibri"/>
                <a:sym typeface="Calibri"/>
              </a:rPr>
              <a:t>Are well known or proven approaches (or a solutions to an architectural or design problem) of structuring, functioning and solutioning of the subsystems which has been used earlier and is know to work for the problem scenario</a:t>
            </a:r>
            <a:endParaRPr/>
          </a:p>
          <a:p>
            <a:pPr indent="-274320" lvl="0" marL="274320" marR="0" rtl="0" algn="just">
              <a:lnSpc>
                <a:spcPct val="110000"/>
              </a:lnSpc>
              <a:spcBef>
                <a:spcPts val="600"/>
              </a:spcBef>
              <a:spcAft>
                <a:spcPts val="0"/>
              </a:spcAft>
              <a:buClr>
                <a:schemeClr val="dk1"/>
              </a:buClr>
              <a:buSzPts val="2400"/>
              <a:buFont typeface="Noto Sans Symbols"/>
              <a:buChar char="▪"/>
            </a:pPr>
            <a:r>
              <a:rPr lang="en-US" sz="2400">
                <a:solidFill>
                  <a:schemeClr val="dk1"/>
                </a:solidFill>
                <a:latin typeface="Calibri"/>
                <a:ea typeface="Calibri"/>
                <a:cs typeface="Calibri"/>
                <a:sym typeface="Calibri"/>
              </a:rPr>
              <a:t>It’s a potential solution to a recurring problem and is a good starting point</a:t>
            </a:r>
            <a:endParaRPr/>
          </a:p>
          <a:p>
            <a:pPr indent="-274320" lvl="0" marL="274320" marR="0" rtl="0" algn="just">
              <a:lnSpc>
                <a:spcPct val="110000"/>
              </a:lnSpc>
              <a:spcBef>
                <a:spcPts val="600"/>
              </a:spcBef>
              <a:spcAft>
                <a:spcPts val="0"/>
              </a:spcAft>
              <a:buClr>
                <a:schemeClr val="dk1"/>
              </a:buClr>
              <a:buSzPts val="2400"/>
              <a:buFont typeface="Noto Sans Symbols"/>
              <a:buChar char="▪"/>
            </a:pPr>
            <a:r>
              <a:rPr lang="en-US" sz="2400">
                <a:solidFill>
                  <a:schemeClr val="dk1"/>
                </a:solidFill>
                <a:latin typeface="Calibri"/>
                <a:ea typeface="Calibri"/>
                <a:cs typeface="Calibri"/>
                <a:sym typeface="Calibri"/>
              </a:rPr>
              <a:t>It’s a named collection of architectural decisions or design approaches which has resulted in a successful solution</a:t>
            </a:r>
            <a:endParaRPr/>
          </a:p>
          <a:p>
            <a:pPr indent="-274320" lvl="0" marL="274320" marR="0" rtl="0" algn="just">
              <a:lnSpc>
                <a:spcPct val="110000"/>
              </a:lnSpc>
              <a:spcBef>
                <a:spcPts val="600"/>
              </a:spcBef>
              <a:spcAft>
                <a:spcPts val="0"/>
              </a:spcAft>
              <a:buClr>
                <a:schemeClr val="dk1"/>
              </a:buClr>
              <a:buSzPts val="2400"/>
              <a:buFont typeface="Noto Sans Symbols"/>
              <a:buChar char="▪"/>
            </a:pPr>
            <a:r>
              <a:rPr lang="en-US" sz="2400">
                <a:solidFill>
                  <a:schemeClr val="dk1"/>
                </a:solidFill>
                <a:latin typeface="Calibri"/>
                <a:ea typeface="Calibri"/>
                <a:cs typeface="Calibri"/>
                <a:sym typeface="Calibri"/>
              </a:rPr>
              <a:t>These "solve" a problem E.g. MVC solves the problem of separating the UI from the rest</a:t>
            </a:r>
            <a:endParaRPr/>
          </a:p>
          <a:p>
            <a:pPr indent="-274320" lvl="0" marL="274320" marR="0" rtl="0" algn="just">
              <a:lnSpc>
                <a:spcPct val="110000"/>
              </a:lnSpc>
              <a:spcBef>
                <a:spcPts val="600"/>
              </a:spcBef>
              <a:spcAft>
                <a:spcPts val="0"/>
              </a:spcAft>
              <a:buClr>
                <a:schemeClr val="dk1"/>
              </a:buClr>
              <a:buSzPts val="2400"/>
              <a:buFont typeface="Noto Sans Symbols"/>
              <a:buChar char="▪"/>
            </a:pPr>
            <a:r>
              <a:rPr lang="en-US" sz="2400">
                <a:solidFill>
                  <a:schemeClr val="dk1"/>
                </a:solidFill>
                <a:latin typeface="Calibri"/>
                <a:ea typeface="Calibri"/>
                <a:cs typeface="Calibri"/>
                <a:sym typeface="Calibri"/>
              </a:rPr>
              <a:t>These factor in the properties expected of architectures or design and supports with description for the same.</a:t>
            </a:r>
            <a:endParaRPr/>
          </a:p>
          <a:p>
            <a:pPr indent="-274320" lvl="0" marL="274320" marR="0" rtl="0" algn="just">
              <a:lnSpc>
                <a:spcPct val="110000"/>
              </a:lnSpc>
              <a:spcBef>
                <a:spcPts val="600"/>
              </a:spcBef>
              <a:spcAft>
                <a:spcPts val="0"/>
              </a:spcAft>
              <a:buClr>
                <a:schemeClr val="dk1"/>
              </a:buClr>
              <a:buSzPts val="2400"/>
              <a:buFont typeface="Noto Sans Symbols"/>
              <a:buChar char="▪"/>
            </a:pPr>
            <a:r>
              <a:rPr lang="en-US" sz="2400">
                <a:solidFill>
                  <a:schemeClr val="dk1"/>
                </a:solidFill>
                <a:latin typeface="Calibri"/>
                <a:ea typeface="Calibri"/>
                <a:cs typeface="Calibri"/>
                <a:sym typeface="Calibri"/>
              </a:rPr>
              <a:t>Architectural pattern could be looked at from the perspective of number of layers between the user and the data as in being Tiered or  Client Server etc. and Design patterns can be looked at to be procedural or object-oriented</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59">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17"/>
          <p:cNvSpPr txBox="1"/>
          <p:nvPr>
            <p:ph idx="4294967295" type="title"/>
          </p:nvPr>
        </p:nvSpPr>
        <p:spPr>
          <a:xfrm>
            <a:off x="0" y="528638"/>
            <a:ext cx="7422660"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  Architectural Pattern : </a:t>
            </a:r>
            <a:r>
              <a:rPr b="1" lang="en-US" sz="2400">
                <a:solidFill>
                  <a:srgbClr val="0070C0"/>
                </a:solidFill>
                <a:latin typeface="Calibri"/>
                <a:ea typeface="Calibri"/>
                <a:cs typeface="Calibri"/>
                <a:sym typeface="Calibri"/>
              </a:rPr>
              <a:t>Tiered Architecture </a:t>
            </a:r>
            <a:r>
              <a:rPr b="1" lang="en-US" sz="2400">
                <a:solidFill>
                  <a:schemeClr val="accent2"/>
                </a:solidFill>
                <a:latin typeface="Calibri"/>
                <a:ea typeface="Calibri"/>
                <a:cs typeface="Calibri"/>
                <a:sym typeface="Calibri"/>
              </a:rPr>
              <a:t>: </a:t>
            </a:r>
            <a:r>
              <a:rPr b="1" lang="en-US" sz="2400">
                <a:solidFill>
                  <a:srgbClr val="00B050"/>
                </a:solidFill>
                <a:latin typeface="Calibri"/>
                <a:ea typeface="Calibri"/>
                <a:cs typeface="Calibri"/>
                <a:sym typeface="Calibri"/>
              </a:rPr>
              <a:t>Single tiered</a:t>
            </a:r>
            <a:endParaRPr b="1" sz="2800">
              <a:solidFill>
                <a:srgbClr val="00B050"/>
              </a:solidFill>
              <a:latin typeface="Calibri"/>
              <a:ea typeface="Calibri"/>
              <a:cs typeface="Calibri"/>
              <a:sym typeface="Calibri"/>
            </a:endParaRPr>
          </a:p>
        </p:txBody>
      </p:sp>
      <p:sp>
        <p:nvSpPr>
          <p:cNvPr id="266" name="Google Shape;266;p17"/>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267" name="Google Shape;267;p17"/>
          <p:cNvSpPr txBox="1"/>
          <p:nvPr/>
        </p:nvSpPr>
        <p:spPr>
          <a:xfrm>
            <a:off x="171168" y="1268299"/>
            <a:ext cx="10344432" cy="3777637"/>
          </a:xfrm>
          <a:prstGeom prst="rect">
            <a:avLst/>
          </a:prstGeom>
          <a:noFill/>
          <a:ln>
            <a:noFill/>
          </a:ln>
        </p:spPr>
        <p:txBody>
          <a:bodyPr anchorCtr="0" anchor="t" bIns="45700" lIns="91425" spcFirstLastPara="1" rIns="91425" wrap="square" tIns="45700">
            <a:spAutoFit/>
          </a:bodyPr>
          <a:lstStyle/>
          <a:p>
            <a:pPr indent="0" lvl="0" marL="0" marR="0" rtl="0" algn="just">
              <a:lnSpc>
                <a:spcPct val="110000"/>
              </a:lnSpc>
              <a:spcBef>
                <a:spcPts val="0"/>
              </a:spcBef>
              <a:spcAft>
                <a:spcPts val="0"/>
              </a:spcAft>
              <a:buNone/>
            </a:pPr>
            <a:r>
              <a:rPr lang="en-US" sz="2400">
                <a:solidFill>
                  <a:srgbClr val="0070C0"/>
                </a:solidFill>
                <a:latin typeface="Calibri"/>
                <a:ea typeface="Calibri"/>
                <a:cs typeface="Calibri"/>
                <a:sym typeface="Calibri"/>
              </a:rPr>
              <a:t>Monolithic or Single tiered architecture : </a:t>
            </a:r>
            <a:r>
              <a:rPr lang="en-US" sz="2400">
                <a:solidFill>
                  <a:schemeClr val="dk1"/>
                </a:solidFill>
                <a:latin typeface="Calibri"/>
                <a:ea typeface="Calibri"/>
                <a:cs typeface="Calibri"/>
                <a:sym typeface="Calibri"/>
              </a:rPr>
              <a:t>It consists of a single application layer that supports the user interface, the business rules, and the manipulation of the data all in one</a:t>
            </a:r>
            <a:endParaRPr/>
          </a:p>
          <a:p>
            <a:pPr indent="0" lvl="0" marL="0" marR="0" rtl="0" algn="just">
              <a:lnSpc>
                <a:spcPct val="120000"/>
              </a:lnSpc>
              <a:spcBef>
                <a:spcPts val="1200"/>
              </a:spcBef>
              <a:spcAft>
                <a:spcPts val="0"/>
              </a:spcAft>
              <a:buNone/>
            </a:pPr>
            <a:r>
              <a:rPr lang="en-US" sz="2400">
                <a:solidFill>
                  <a:srgbClr val="0070C0"/>
                </a:solidFill>
                <a:latin typeface="Calibri"/>
                <a:ea typeface="Calibri"/>
                <a:cs typeface="Calibri"/>
                <a:sym typeface="Calibri"/>
              </a:rPr>
              <a:t>Example : </a:t>
            </a:r>
            <a:r>
              <a:rPr lang="en-US" sz="2400">
                <a:solidFill>
                  <a:schemeClr val="dk1"/>
                </a:solidFill>
                <a:latin typeface="Calibri"/>
                <a:ea typeface="Calibri"/>
                <a:cs typeface="Calibri"/>
                <a:sym typeface="Calibri"/>
              </a:rPr>
              <a:t>Microsoft Word is an example of a monolithic application. The user interface is an integral part of the application. The business rules, such as how to paginate and hyphenate, are also part of the application. The file access routines, to manipulate the data of the document, are also part of the application</a:t>
            </a:r>
            <a:endParaRPr/>
          </a:p>
          <a:p>
            <a:pPr indent="0" lvl="0" marL="0" marR="0" rtl="0" algn="l">
              <a:lnSpc>
                <a:spcPct val="110000"/>
              </a:lnSpc>
              <a:spcBef>
                <a:spcPts val="1200"/>
              </a:spcBef>
              <a:spcAft>
                <a:spcPts val="0"/>
              </a:spcAft>
              <a:buNone/>
            </a:pPr>
            <a:r>
              <a:rPr lang="en-US" sz="2400">
                <a:solidFill>
                  <a:srgbClr val="0070C0"/>
                </a:solidFill>
                <a:latin typeface="Calibri"/>
                <a:ea typeface="Calibri"/>
                <a:cs typeface="Calibri"/>
                <a:sym typeface="Calibri"/>
              </a:rPr>
              <a:t>Usage : </a:t>
            </a:r>
            <a:r>
              <a:rPr lang="en-US" sz="2400">
                <a:solidFill>
                  <a:schemeClr val="dk1"/>
                </a:solidFill>
                <a:latin typeface="Calibri"/>
                <a:ea typeface="Calibri"/>
                <a:cs typeface="Calibri"/>
                <a:sym typeface="Calibri"/>
              </a:rPr>
              <a:t>This is widely used in client server application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66">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18"/>
          <p:cNvSpPr txBox="1"/>
          <p:nvPr>
            <p:ph idx="4294967295" type="title"/>
          </p:nvPr>
        </p:nvSpPr>
        <p:spPr>
          <a:xfrm>
            <a:off x="105854" y="479771"/>
            <a:ext cx="8468978"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160"/>
              <a:buFont typeface="Calibri"/>
              <a:buNone/>
            </a:pPr>
            <a:r>
              <a:rPr b="1" lang="en-US" sz="2160">
                <a:solidFill>
                  <a:schemeClr val="accent2"/>
                </a:solidFill>
                <a:latin typeface="Calibri"/>
                <a:ea typeface="Calibri"/>
                <a:cs typeface="Calibri"/>
                <a:sym typeface="Calibri"/>
              </a:rPr>
              <a:t>Architectural Pattern : </a:t>
            </a:r>
            <a:r>
              <a:rPr b="1" lang="en-US" sz="2160">
                <a:solidFill>
                  <a:srgbClr val="0070C0"/>
                </a:solidFill>
                <a:latin typeface="Calibri"/>
                <a:ea typeface="Calibri"/>
                <a:cs typeface="Calibri"/>
                <a:sym typeface="Calibri"/>
              </a:rPr>
              <a:t>Tiered Architecture </a:t>
            </a:r>
            <a:r>
              <a:rPr b="1" lang="en-US" sz="2160">
                <a:solidFill>
                  <a:schemeClr val="accent2"/>
                </a:solidFill>
                <a:latin typeface="Calibri"/>
                <a:ea typeface="Calibri"/>
                <a:cs typeface="Calibri"/>
                <a:sym typeface="Calibri"/>
              </a:rPr>
              <a:t>: </a:t>
            </a:r>
            <a:r>
              <a:rPr b="1" lang="en-US" sz="2160">
                <a:solidFill>
                  <a:srgbClr val="00B050"/>
                </a:solidFill>
                <a:latin typeface="Calibri"/>
                <a:ea typeface="Calibri"/>
                <a:cs typeface="Calibri"/>
                <a:sym typeface="Calibri"/>
              </a:rPr>
              <a:t>Two tiered architecture</a:t>
            </a:r>
            <a:endParaRPr b="1" sz="2520">
              <a:solidFill>
                <a:srgbClr val="00B050"/>
              </a:solidFill>
              <a:latin typeface="Calibri"/>
              <a:ea typeface="Calibri"/>
              <a:cs typeface="Calibri"/>
              <a:sym typeface="Calibri"/>
            </a:endParaRPr>
          </a:p>
        </p:txBody>
      </p:sp>
      <p:sp>
        <p:nvSpPr>
          <p:cNvPr id="273" name="Google Shape;273;p18"/>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274" name="Google Shape;274;p18"/>
          <p:cNvSpPr txBox="1"/>
          <p:nvPr/>
        </p:nvSpPr>
        <p:spPr>
          <a:xfrm>
            <a:off x="189829" y="1115147"/>
            <a:ext cx="10680333" cy="4987199"/>
          </a:xfrm>
          <a:prstGeom prst="rect">
            <a:avLst/>
          </a:prstGeom>
          <a:noFill/>
          <a:ln>
            <a:noFill/>
          </a:ln>
        </p:spPr>
        <p:txBody>
          <a:bodyPr anchorCtr="0" anchor="t" bIns="45700" lIns="91425" spcFirstLastPara="1" rIns="91425" wrap="square" tIns="45700">
            <a:spAutoFit/>
          </a:bodyPr>
          <a:lstStyle/>
          <a:p>
            <a:pPr indent="0" lvl="0" marL="0" marR="0" rtl="0" algn="just">
              <a:lnSpc>
                <a:spcPct val="110000"/>
              </a:lnSpc>
              <a:spcBef>
                <a:spcPts val="0"/>
              </a:spcBef>
              <a:spcAft>
                <a:spcPts val="0"/>
              </a:spcAft>
              <a:buNone/>
            </a:pPr>
            <a:r>
              <a:rPr lang="en-US" sz="2400">
                <a:solidFill>
                  <a:schemeClr val="dk1"/>
                </a:solidFill>
                <a:latin typeface="Calibri"/>
                <a:ea typeface="Calibri"/>
                <a:cs typeface="Calibri"/>
                <a:sym typeface="Calibri"/>
              </a:rPr>
              <a:t>The business rules and user interface remain as part of the client application. The data retrieval and manipulation is performed by another separate application, usually found on a physically separate system </a:t>
            </a:r>
            <a:r>
              <a:rPr lang="en-US" sz="2400">
                <a:solidFill>
                  <a:srgbClr val="0070C0"/>
                </a:solidFill>
                <a:latin typeface="Calibri"/>
                <a:ea typeface="Calibri"/>
                <a:cs typeface="Calibri"/>
                <a:sym typeface="Calibri"/>
              </a:rPr>
              <a:t>or User interface remains separate and the business rules are executed on the data storage system. </a:t>
            </a:r>
            <a:r>
              <a:rPr lang="en-US" sz="2400">
                <a:solidFill>
                  <a:schemeClr val="dk1"/>
                </a:solidFill>
                <a:latin typeface="Calibri"/>
                <a:ea typeface="Calibri"/>
                <a:cs typeface="Calibri"/>
                <a:sym typeface="Calibri"/>
              </a:rPr>
              <a:t>A client application can explicitly call a stored procedure, which would then be run on the server. A trigger can also execute a stored procedure, which is the occurrence of a specific event in the data.</a:t>
            </a:r>
            <a:endParaRPr/>
          </a:p>
          <a:p>
            <a:pPr indent="0" lvl="0" marL="0" marR="0" rtl="0" algn="just">
              <a:lnSpc>
                <a:spcPct val="120000"/>
              </a:lnSpc>
              <a:spcBef>
                <a:spcPts val="1200"/>
              </a:spcBef>
              <a:spcAft>
                <a:spcPts val="0"/>
              </a:spcAft>
              <a:buNone/>
            </a:pPr>
            <a:r>
              <a:rPr lang="en-US" sz="2400">
                <a:solidFill>
                  <a:schemeClr val="dk1"/>
                </a:solidFill>
                <a:latin typeface="Calibri"/>
                <a:ea typeface="Calibri"/>
                <a:cs typeface="Calibri"/>
                <a:sym typeface="Calibri"/>
              </a:rPr>
              <a:t>Example: An application could be something like SQL Server or Oracle, which is functioning as a data storage device for the application. </a:t>
            </a:r>
            <a:endParaRPr/>
          </a:p>
          <a:p>
            <a:pPr indent="0" lvl="0" marL="0" marR="0" rtl="0" algn="just">
              <a:lnSpc>
                <a:spcPct val="120000"/>
              </a:lnSpc>
              <a:spcBef>
                <a:spcPts val="1200"/>
              </a:spcBef>
              <a:spcAft>
                <a:spcPts val="0"/>
              </a:spcAft>
              <a:buNone/>
            </a:pPr>
            <a:r>
              <a:rPr lang="en-US" sz="2400">
                <a:solidFill>
                  <a:schemeClr val="dk1"/>
                </a:solidFill>
                <a:latin typeface="Calibri"/>
                <a:ea typeface="Calibri"/>
                <a:cs typeface="Calibri"/>
                <a:sym typeface="Calibri"/>
              </a:rPr>
              <a:t>Usage: This type of application is widely used in the traditional client-server types of applications.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73">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19"/>
          <p:cNvSpPr txBox="1"/>
          <p:nvPr>
            <p:ph idx="4294967295" type="title"/>
          </p:nvPr>
        </p:nvSpPr>
        <p:spPr>
          <a:xfrm>
            <a:off x="93305" y="492923"/>
            <a:ext cx="10683551"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160"/>
              <a:buFont typeface="Calibri"/>
              <a:buNone/>
            </a:pPr>
            <a:r>
              <a:rPr b="1" lang="en-US" sz="2160">
                <a:solidFill>
                  <a:schemeClr val="accent2"/>
                </a:solidFill>
                <a:latin typeface="Calibri"/>
                <a:ea typeface="Calibri"/>
                <a:cs typeface="Calibri"/>
                <a:sym typeface="Calibri"/>
              </a:rPr>
              <a:t>Architectural Pattern : </a:t>
            </a:r>
            <a:r>
              <a:rPr b="1" lang="en-US" sz="2160">
                <a:solidFill>
                  <a:srgbClr val="0070C0"/>
                </a:solidFill>
                <a:latin typeface="Calibri"/>
                <a:ea typeface="Calibri"/>
                <a:cs typeface="Calibri"/>
                <a:sym typeface="Calibri"/>
              </a:rPr>
              <a:t>Tiered Architecture </a:t>
            </a:r>
            <a:r>
              <a:rPr b="1" lang="en-US" sz="2160">
                <a:solidFill>
                  <a:schemeClr val="accent2"/>
                </a:solidFill>
                <a:latin typeface="Calibri"/>
                <a:ea typeface="Calibri"/>
                <a:cs typeface="Calibri"/>
                <a:sym typeface="Calibri"/>
              </a:rPr>
              <a:t>: </a:t>
            </a:r>
            <a:r>
              <a:rPr b="1" lang="en-US" sz="2160">
                <a:solidFill>
                  <a:srgbClr val="00B050"/>
                </a:solidFill>
                <a:latin typeface="Calibri"/>
                <a:ea typeface="Calibri"/>
                <a:cs typeface="Calibri"/>
                <a:sym typeface="Calibri"/>
              </a:rPr>
              <a:t>Three tiered architecture (State-Logic-Display)</a:t>
            </a:r>
            <a:endParaRPr b="1" sz="2520">
              <a:solidFill>
                <a:srgbClr val="00B050"/>
              </a:solidFill>
              <a:latin typeface="Calibri"/>
              <a:ea typeface="Calibri"/>
              <a:cs typeface="Calibri"/>
              <a:sym typeface="Calibri"/>
            </a:endParaRPr>
          </a:p>
        </p:txBody>
      </p:sp>
      <p:sp>
        <p:nvSpPr>
          <p:cNvPr id="280" name="Google Shape;280;p19"/>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281" name="Google Shape;281;p19"/>
          <p:cNvSpPr txBox="1"/>
          <p:nvPr/>
        </p:nvSpPr>
        <p:spPr>
          <a:xfrm>
            <a:off x="161837" y="1123915"/>
            <a:ext cx="10447069" cy="517064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200">
                <a:solidFill>
                  <a:srgbClr val="0070C0"/>
                </a:solidFill>
                <a:latin typeface="Calibri"/>
                <a:ea typeface="Calibri"/>
                <a:cs typeface="Calibri"/>
                <a:sym typeface="Calibri"/>
              </a:rPr>
              <a:t>State-Logic-Display</a:t>
            </a:r>
            <a:r>
              <a:rPr lang="en-US" sz="2200">
                <a:solidFill>
                  <a:srgbClr val="CC3D00"/>
                </a:solidFill>
                <a:latin typeface="Calibri"/>
                <a:ea typeface="Calibri"/>
                <a:cs typeface="Calibri"/>
                <a:sym typeface="Calibri"/>
              </a:rPr>
              <a:t> </a:t>
            </a:r>
            <a:r>
              <a:rPr lang="en-US" sz="2200">
                <a:solidFill>
                  <a:schemeClr val="dk1"/>
                </a:solidFill>
                <a:latin typeface="Calibri"/>
                <a:ea typeface="Calibri"/>
                <a:cs typeface="Calibri"/>
                <a:sym typeface="Calibri"/>
              </a:rPr>
              <a:t>is a three tier architectural pattern where</a:t>
            </a:r>
            <a:endParaRPr/>
          </a:p>
          <a:p>
            <a:pPr indent="-342900" lvl="0" marL="342900" marR="0" rtl="0" algn="l">
              <a:lnSpc>
                <a:spcPct val="120000"/>
              </a:lnSpc>
              <a:spcBef>
                <a:spcPts val="0"/>
              </a:spcBef>
              <a:spcAft>
                <a:spcPts val="0"/>
              </a:spcAft>
              <a:buClr>
                <a:schemeClr val="dk1"/>
              </a:buClr>
              <a:buSzPts val="2200"/>
              <a:buFont typeface="Noto Sans Symbols"/>
              <a:buChar char="▪"/>
            </a:pPr>
            <a:r>
              <a:rPr lang="en-US" sz="2200">
                <a:solidFill>
                  <a:schemeClr val="dk1"/>
                </a:solidFill>
                <a:latin typeface="Calibri"/>
                <a:ea typeface="Calibri"/>
                <a:cs typeface="Calibri"/>
                <a:sym typeface="Calibri"/>
              </a:rPr>
              <a:t>The client (user interface), business layer and the database are separated</a:t>
            </a:r>
            <a:endParaRPr/>
          </a:p>
          <a:p>
            <a:pPr indent="-342900" lvl="0" marL="342900" marR="0" rtl="0" algn="l">
              <a:lnSpc>
                <a:spcPct val="120000"/>
              </a:lnSpc>
              <a:spcBef>
                <a:spcPts val="0"/>
              </a:spcBef>
              <a:spcAft>
                <a:spcPts val="0"/>
              </a:spcAft>
              <a:buClr>
                <a:schemeClr val="dk1"/>
              </a:buClr>
              <a:buSzPts val="2200"/>
              <a:buFont typeface="Noto Sans Symbols"/>
              <a:buChar char="▪"/>
            </a:pPr>
            <a:r>
              <a:rPr lang="en-US" sz="2200">
                <a:solidFill>
                  <a:schemeClr val="dk1"/>
                </a:solidFill>
                <a:latin typeface="Calibri"/>
                <a:ea typeface="Calibri"/>
                <a:cs typeface="Calibri"/>
                <a:sym typeface="Calibri"/>
              </a:rPr>
              <a:t>The clients access business functionalities through a user </a:t>
            </a:r>
            <a:r>
              <a:rPr lang="en-US" sz="2200">
                <a:solidFill>
                  <a:srgbClr val="0000CC"/>
                </a:solidFill>
                <a:latin typeface="Calibri"/>
                <a:ea typeface="Calibri"/>
                <a:cs typeface="Calibri"/>
                <a:sym typeface="Calibri"/>
              </a:rPr>
              <a:t>“display.”</a:t>
            </a:r>
            <a:r>
              <a:rPr lang="en-US" sz="2200">
                <a:solidFill>
                  <a:schemeClr val="dk1"/>
                </a:solidFill>
                <a:latin typeface="Calibri"/>
                <a:ea typeface="Calibri"/>
                <a:cs typeface="Calibri"/>
                <a:sym typeface="Calibri"/>
              </a:rPr>
              <a:t> </a:t>
            </a:r>
            <a:endParaRPr/>
          </a:p>
          <a:p>
            <a:pPr indent="-342900" lvl="0" marL="342900" marR="0" rtl="0" algn="l">
              <a:lnSpc>
                <a:spcPct val="120000"/>
              </a:lnSpc>
              <a:spcBef>
                <a:spcPts val="0"/>
              </a:spcBef>
              <a:spcAft>
                <a:spcPts val="0"/>
              </a:spcAft>
              <a:buClr>
                <a:schemeClr val="dk1"/>
              </a:buClr>
              <a:buSzPts val="2200"/>
              <a:buFont typeface="Noto Sans Symbols"/>
              <a:buChar char="▪"/>
            </a:pPr>
            <a:r>
              <a:rPr lang="en-US" sz="2200">
                <a:solidFill>
                  <a:schemeClr val="dk1"/>
                </a:solidFill>
                <a:latin typeface="Calibri"/>
                <a:ea typeface="Calibri"/>
                <a:cs typeface="Calibri"/>
                <a:sym typeface="Calibri"/>
              </a:rPr>
              <a:t>The business functionalities are provided through the </a:t>
            </a:r>
            <a:r>
              <a:rPr lang="en-US" sz="2200">
                <a:solidFill>
                  <a:srgbClr val="0000CC"/>
                </a:solidFill>
                <a:latin typeface="Calibri"/>
                <a:ea typeface="Calibri"/>
                <a:cs typeface="Calibri"/>
                <a:sym typeface="Calibri"/>
              </a:rPr>
              <a:t>“logic”</a:t>
            </a:r>
            <a:r>
              <a:rPr lang="en-US" sz="2200">
                <a:solidFill>
                  <a:schemeClr val="dk1"/>
                </a:solidFill>
                <a:latin typeface="Calibri"/>
                <a:ea typeface="Calibri"/>
                <a:cs typeface="Calibri"/>
                <a:sym typeface="Calibri"/>
              </a:rPr>
              <a:t> part</a:t>
            </a:r>
            <a:endParaRPr/>
          </a:p>
          <a:p>
            <a:pPr indent="-342900" lvl="0" marL="342900" marR="0" rtl="0" algn="l">
              <a:lnSpc>
                <a:spcPct val="120000"/>
              </a:lnSpc>
              <a:spcBef>
                <a:spcPts val="0"/>
              </a:spcBef>
              <a:spcAft>
                <a:spcPts val="0"/>
              </a:spcAft>
              <a:buClr>
                <a:schemeClr val="dk1"/>
              </a:buClr>
              <a:buSzPts val="2200"/>
              <a:buFont typeface="Noto Sans Symbols"/>
              <a:buChar char="▪"/>
            </a:pPr>
            <a:r>
              <a:rPr lang="en-US" sz="2200">
                <a:solidFill>
                  <a:schemeClr val="dk1"/>
                </a:solidFill>
                <a:latin typeface="Calibri"/>
                <a:ea typeface="Calibri"/>
                <a:cs typeface="Calibri"/>
                <a:sym typeface="Calibri"/>
              </a:rPr>
              <a:t>The data store keeps all the persistent data or </a:t>
            </a:r>
            <a:r>
              <a:rPr lang="en-US" sz="2200">
                <a:solidFill>
                  <a:srgbClr val="0000CC"/>
                </a:solidFill>
                <a:latin typeface="Calibri"/>
                <a:ea typeface="Calibri"/>
                <a:cs typeface="Calibri"/>
                <a:sym typeface="Calibri"/>
              </a:rPr>
              <a:t>“states,”</a:t>
            </a:r>
            <a:r>
              <a:rPr lang="en-US" sz="2200">
                <a:solidFill>
                  <a:schemeClr val="dk1"/>
                </a:solidFill>
                <a:latin typeface="Calibri"/>
                <a:ea typeface="Calibri"/>
                <a:cs typeface="Calibri"/>
                <a:sym typeface="Calibri"/>
              </a:rPr>
              <a:t> usually in a DB</a:t>
            </a:r>
            <a:endParaRPr/>
          </a:p>
          <a:p>
            <a:pPr indent="-342900" lvl="0" marL="342900" marR="0" rtl="0" algn="l">
              <a:lnSpc>
                <a:spcPct val="120000"/>
              </a:lnSpc>
              <a:spcBef>
                <a:spcPts val="0"/>
              </a:spcBef>
              <a:spcAft>
                <a:spcPts val="0"/>
              </a:spcAft>
              <a:buClr>
                <a:schemeClr val="dk1"/>
              </a:buClr>
              <a:buSzPts val="2200"/>
              <a:buFont typeface="Noto Sans Symbols"/>
              <a:buChar char="▪"/>
            </a:pPr>
            <a:r>
              <a:rPr lang="en-US" sz="2200">
                <a:solidFill>
                  <a:schemeClr val="dk1"/>
                </a:solidFill>
                <a:latin typeface="Calibri"/>
                <a:ea typeface="Calibri"/>
                <a:cs typeface="Calibri"/>
                <a:sym typeface="Calibri"/>
              </a:rPr>
              <a:t>In this pattern, the client would never access the data storage directly</a:t>
            </a:r>
            <a:endParaRPr/>
          </a:p>
          <a:p>
            <a:pPr indent="-203200" lvl="0" marL="342900" marR="0" rtl="0" algn="l">
              <a:spcBef>
                <a:spcPts val="0"/>
              </a:spcBef>
              <a:spcAft>
                <a:spcPts val="0"/>
              </a:spcAft>
              <a:buClr>
                <a:schemeClr val="dk1"/>
              </a:buClr>
              <a:buSzPts val="2200"/>
              <a:buFont typeface="Noto Sans Symbols"/>
              <a:buNone/>
            </a:pPr>
            <a:r>
              <a:t/>
            </a:r>
            <a:endParaRPr sz="2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200">
              <a:solidFill>
                <a:schemeClr val="dk1"/>
              </a:solidFill>
              <a:latin typeface="Calibri"/>
              <a:ea typeface="Calibri"/>
              <a:cs typeface="Calibri"/>
              <a:sym typeface="Calibri"/>
            </a:endParaRPr>
          </a:p>
          <a:p>
            <a:pPr indent="0" lvl="0" marL="0" marR="0" rtl="0" algn="l">
              <a:spcBef>
                <a:spcPts val="0"/>
              </a:spcBef>
              <a:spcAft>
                <a:spcPts val="0"/>
              </a:spcAft>
              <a:buNone/>
            </a:pPr>
            <a:r>
              <a:rPr lang="en-US" sz="2200">
                <a:solidFill>
                  <a:srgbClr val="CC3D00"/>
                </a:solidFill>
                <a:latin typeface="Calibri"/>
                <a:ea typeface="Calibri"/>
                <a:cs typeface="Calibri"/>
                <a:sym typeface="Calibri"/>
              </a:rPr>
              <a:t>Usage: </a:t>
            </a:r>
            <a:endParaRPr/>
          </a:p>
          <a:p>
            <a:pPr indent="-342900" lvl="0" marL="342900" marR="0" rtl="0" algn="l">
              <a:spcBef>
                <a:spcPts val="0"/>
              </a:spcBef>
              <a:spcAft>
                <a:spcPts val="0"/>
              </a:spcAft>
              <a:buClr>
                <a:schemeClr val="dk1"/>
              </a:buClr>
              <a:buSzPts val="2200"/>
              <a:buFont typeface="Noto Sans Symbols"/>
              <a:buChar char="▪"/>
            </a:pPr>
            <a:r>
              <a:rPr lang="en-US" sz="2200">
                <a:solidFill>
                  <a:schemeClr val="dk1"/>
                </a:solidFill>
                <a:latin typeface="Calibri"/>
                <a:ea typeface="Calibri"/>
                <a:cs typeface="Calibri"/>
                <a:sym typeface="Calibri"/>
              </a:rPr>
              <a:t>This type of system allows for any part of the system to be modified without having to change the other two parts. </a:t>
            </a:r>
            <a:endParaRPr/>
          </a:p>
        </p:txBody>
      </p:sp>
      <p:pic>
        <p:nvPicPr>
          <p:cNvPr id="282" name="Google Shape;282;p19"/>
          <p:cNvPicPr preferRelativeResize="0"/>
          <p:nvPr/>
        </p:nvPicPr>
        <p:blipFill rotWithShape="1">
          <a:blip r:embed="rId3">
            <a:alphaModFix/>
          </a:blip>
          <a:srcRect b="0" l="0" r="0" t="0"/>
          <a:stretch/>
        </p:blipFill>
        <p:spPr>
          <a:xfrm>
            <a:off x="828219" y="3871401"/>
            <a:ext cx="6263368" cy="1059844"/>
          </a:xfrm>
          <a:prstGeom prst="rect">
            <a:avLst/>
          </a:prstGeom>
          <a:noFill/>
          <a:ln>
            <a:noFill/>
          </a:ln>
        </p:spPr>
      </p:pic>
      <p:sp>
        <p:nvSpPr>
          <p:cNvPr id="283" name="Google Shape;283;p19"/>
          <p:cNvSpPr/>
          <p:nvPr/>
        </p:nvSpPr>
        <p:spPr>
          <a:xfrm>
            <a:off x="895739" y="3937519"/>
            <a:ext cx="1147665" cy="905069"/>
          </a:xfrm>
          <a:prstGeom prst="roundRect">
            <a:avLst>
              <a:gd fmla="val 16667" name="adj"/>
            </a:avLst>
          </a:prstGeom>
          <a:solidFill>
            <a:srgbClr val="7B7B7B">
              <a:alpha val="52941"/>
            </a:srgbClr>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80">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
          <p:cNvSpPr/>
          <p:nvPr/>
        </p:nvSpPr>
        <p:spPr>
          <a:xfrm>
            <a:off x="186837" y="1416245"/>
            <a:ext cx="10380718" cy="175432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accent2"/>
                </a:solidFill>
                <a:latin typeface="Calibri"/>
                <a:ea typeface="Calibri"/>
                <a:cs typeface="Calibri"/>
                <a:sym typeface="Calibri"/>
              </a:rPr>
              <a:t>Software Architectural Styles</a:t>
            </a:r>
            <a:endParaRPr/>
          </a:p>
          <a:p>
            <a:pPr indent="0" lvl="0" marL="0" marR="0" rtl="0" algn="l">
              <a:spcBef>
                <a:spcPts val="0"/>
              </a:spcBef>
              <a:spcAft>
                <a:spcPts val="0"/>
              </a:spcAft>
              <a:buNone/>
            </a:pPr>
            <a:r>
              <a:rPr b="1" lang="en-US" sz="3600">
                <a:solidFill>
                  <a:schemeClr val="accent2"/>
                </a:solidFill>
                <a:latin typeface="Calibri"/>
                <a:ea typeface="Calibri"/>
                <a:cs typeface="Calibri"/>
                <a:sym typeface="Calibri"/>
              </a:rPr>
              <a:t>                      and</a:t>
            </a:r>
            <a:endParaRPr/>
          </a:p>
          <a:p>
            <a:pPr indent="0" lvl="0" marL="0" marR="0" rtl="0" algn="l">
              <a:spcBef>
                <a:spcPts val="0"/>
              </a:spcBef>
              <a:spcAft>
                <a:spcPts val="0"/>
              </a:spcAft>
              <a:buNone/>
            </a:pPr>
            <a:r>
              <a:rPr b="1" lang="en-US" sz="3600">
                <a:solidFill>
                  <a:schemeClr val="accent2"/>
                </a:solidFill>
                <a:latin typeface="Calibri"/>
                <a:ea typeface="Calibri"/>
                <a:cs typeface="Calibri"/>
                <a:sym typeface="Calibri"/>
              </a:rPr>
              <a:t>Architectural &amp; Design Patterns</a:t>
            </a:r>
            <a:endParaRPr/>
          </a:p>
        </p:txBody>
      </p:sp>
      <p:pic>
        <p:nvPicPr>
          <p:cNvPr id="131" name="Google Shape;131;p2"/>
          <p:cNvPicPr preferRelativeResize="0"/>
          <p:nvPr/>
        </p:nvPicPr>
        <p:blipFill rotWithShape="1">
          <a:blip r:embed="rId3">
            <a:alphaModFix/>
          </a:blip>
          <a:srcRect b="0" l="0" r="0" t="0"/>
          <a:stretch/>
        </p:blipFill>
        <p:spPr>
          <a:xfrm>
            <a:off x="5377196" y="3170571"/>
            <a:ext cx="3368474" cy="265042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0"/>
          <p:cNvSpPr txBox="1"/>
          <p:nvPr>
            <p:ph idx="4294967295" type="title"/>
          </p:nvPr>
        </p:nvSpPr>
        <p:spPr>
          <a:xfrm>
            <a:off x="130628" y="497522"/>
            <a:ext cx="5694363"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Pattern : </a:t>
            </a:r>
            <a:r>
              <a:rPr b="1" lang="en-US" sz="2400">
                <a:solidFill>
                  <a:srgbClr val="0070C0"/>
                </a:solidFill>
                <a:latin typeface="Calibri"/>
                <a:ea typeface="Calibri"/>
                <a:cs typeface="Calibri"/>
                <a:sym typeface="Calibri"/>
              </a:rPr>
              <a:t>Client Server Pattern</a:t>
            </a:r>
            <a:endParaRPr b="1" sz="2800">
              <a:solidFill>
                <a:srgbClr val="0070C0"/>
              </a:solidFill>
              <a:latin typeface="Calibri"/>
              <a:ea typeface="Calibri"/>
              <a:cs typeface="Calibri"/>
              <a:sym typeface="Calibri"/>
            </a:endParaRPr>
          </a:p>
        </p:txBody>
      </p:sp>
      <p:sp>
        <p:nvSpPr>
          <p:cNvPr id="289" name="Google Shape;289;p20"/>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290" name="Google Shape;290;p20"/>
          <p:cNvSpPr txBox="1"/>
          <p:nvPr/>
        </p:nvSpPr>
        <p:spPr>
          <a:xfrm>
            <a:off x="198567" y="1268299"/>
            <a:ext cx="10185813" cy="4365490"/>
          </a:xfrm>
          <a:prstGeom prst="rect">
            <a:avLst/>
          </a:prstGeom>
          <a:noFill/>
          <a:ln>
            <a:noFill/>
          </a:ln>
        </p:spPr>
        <p:txBody>
          <a:bodyPr anchorCtr="0" anchor="t" bIns="45700" lIns="91425" spcFirstLastPara="1" rIns="91425" wrap="square" tIns="45700">
            <a:spAutoFit/>
          </a:bodyPr>
          <a:lstStyle/>
          <a:p>
            <a:pPr indent="0" lvl="0" marL="0" marR="0" rtl="0" algn="just">
              <a:lnSpc>
                <a:spcPct val="110000"/>
              </a:lnSpc>
              <a:spcBef>
                <a:spcPts val="0"/>
              </a:spcBef>
              <a:spcAft>
                <a:spcPts val="0"/>
              </a:spcAft>
              <a:buNone/>
            </a:pPr>
            <a:r>
              <a:rPr b="1" lang="en-US" sz="2400">
                <a:solidFill>
                  <a:srgbClr val="CC3D00"/>
                </a:solidFill>
                <a:latin typeface="Calibri"/>
                <a:ea typeface="Calibri"/>
                <a:cs typeface="Calibri"/>
                <a:sym typeface="Calibri"/>
              </a:rPr>
              <a:t>Generic : </a:t>
            </a:r>
            <a:r>
              <a:rPr lang="en-US" sz="2400">
                <a:solidFill>
                  <a:schemeClr val="dk1"/>
                </a:solidFill>
                <a:latin typeface="Calibri"/>
                <a:ea typeface="Calibri"/>
                <a:cs typeface="Calibri"/>
                <a:sym typeface="Calibri"/>
              </a:rPr>
              <a:t>The client/server architectural pattern describes distributed systems that involve a separate client and server system, and a connecting network. This could be looked at as a two tier architecture too</a:t>
            </a:r>
            <a:endParaRPr/>
          </a:p>
          <a:p>
            <a:pPr indent="0" lvl="0" marL="0" marR="0" rtl="0" algn="just">
              <a:lnSpc>
                <a:spcPct val="110000"/>
              </a:lnSpc>
              <a:spcBef>
                <a:spcPts val="600"/>
              </a:spcBef>
              <a:spcAft>
                <a:spcPts val="0"/>
              </a:spcAft>
              <a:buNone/>
            </a:pPr>
            <a:r>
              <a:rPr b="1" lang="en-US" sz="2400">
                <a:solidFill>
                  <a:srgbClr val="0070C0"/>
                </a:solidFill>
                <a:latin typeface="Calibri"/>
                <a:ea typeface="Calibri"/>
                <a:cs typeface="Calibri"/>
                <a:sym typeface="Calibri"/>
              </a:rPr>
              <a:t>Client - </a:t>
            </a:r>
            <a:r>
              <a:rPr lang="en-US" sz="2400">
                <a:solidFill>
                  <a:schemeClr val="dk1"/>
                </a:solidFill>
                <a:latin typeface="Calibri"/>
                <a:ea typeface="Calibri"/>
                <a:cs typeface="Calibri"/>
                <a:sym typeface="Calibri"/>
              </a:rPr>
              <a:t>A client is a single-user workstation that provides presentation services and the appropriate computing, connectivity and the database services and the interfaces relevant to the business need</a:t>
            </a:r>
            <a:endParaRPr/>
          </a:p>
          <a:p>
            <a:pPr indent="0" lvl="0" marL="0" marR="0" rtl="0" algn="just">
              <a:lnSpc>
                <a:spcPct val="110000"/>
              </a:lnSpc>
              <a:spcBef>
                <a:spcPts val="600"/>
              </a:spcBef>
              <a:spcAft>
                <a:spcPts val="0"/>
              </a:spcAft>
              <a:buNone/>
            </a:pPr>
            <a:r>
              <a:rPr b="1" lang="en-US" sz="2400">
                <a:solidFill>
                  <a:srgbClr val="0070C0"/>
                </a:solidFill>
                <a:latin typeface="Calibri"/>
                <a:ea typeface="Calibri"/>
                <a:cs typeface="Calibri"/>
                <a:sym typeface="Calibri"/>
              </a:rPr>
              <a:t>Server-</a:t>
            </a:r>
            <a:r>
              <a:rPr lang="en-US" sz="2400">
                <a:solidFill>
                  <a:schemeClr val="dk1"/>
                </a:solidFill>
                <a:latin typeface="Calibri"/>
                <a:ea typeface="Calibri"/>
                <a:cs typeface="Calibri"/>
                <a:sym typeface="Calibri"/>
              </a:rPr>
              <a:t> A server is one or more multi-user processors, with shared memory providing, computing, connectivity and the database services and the interfaces relevant to the business needs</a:t>
            </a:r>
            <a:endParaRPr/>
          </a:p>
          <a:p>
            <a:pPr indent="0" lvl="0" marL="0" marR="0" rtl="0" algn="l">
              <a:lnSpc>
                <a:spcPct val="110000"/>
              </a:lnSpc>
              <a:spcBef>
                <a:spcPts val="600"/>
              </a:spcBef>
              <a:spcAft>
                <a:spcPts val="0"/>
              </a:spcAft>
              <a:buNone/>
            </a:pPr>
            <a:r>
              <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89">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1"/>
          <p:cNvSpPr txBox="1"/>
          <p:nvPr>
            <p:ph idx="4294967295" type="title"/>
          </p:nvPr>
        </p:nvSpPr>
        <p:spPr>
          <a:xfrm>
            <a:off x="130628" y="497522"/>
            <a:ext cx="5694363"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Design Pattern : </a:t>
            </a:r>
            <a:r>
              <a:rPr b="1" lang="en-US" sz="2400">
                <a:solidFill>
                  <a:srgbClr val="0070C0"/>
                </a:solidFill>
                <a:latin typeface="Calibri"/>
                <a:ea typeface="Calibri"/>
                <a:cs typeface="Calibri"/>
                <a:sym typeface="Calibri"/>
              </a:rPr>
              <a:t>Procedural Patterns</a:t>
            </a:r>
            <a:endParaRPr b="1" sz="2800">
              <a:solidFill>
                <a:srgbClr val="0070C0"/>
              </a:solidFill>
              <a:latin typeface="Calibri"/>
              <a:ea typeface="Calibri"/>
              <a:cs typeface="Calibri"/>
              <a:sym typeface="Calibri"/>
            </a:endParaRPr>
          </a:p>
        </p:txBody>
      </p:sp>
      <p:sp>
        <p:nvSpPr>
          <p:cNvPr id="296" name="Google Shape;296;p21"/>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297" name="Google Shape;297;p21"/>
          <p:cNvSpPr txBox="1"/>
          <p:nvPr/>
        </p:nvSpPr>
        <p:spPr>
          <a:xfrm>
            <a:off x="22256" y="1056322"/>
            <a:ext cx="11980507" cy="800219"/>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300">
                <a:solidFill>
                  <a:schemeClr val="dk1"/>
                </a:solidFill>
                <a:latin typeface="Calibri"/>
                <a:ea typeface="Calibri"/>
                <a:cs typeface="Calibri"/>
                <a:sym typeface="Calibri"/>
              </a:rPr>
              <a:t>These design patterns could be procedural or object oriented. </a:t>
            </a:r>
            <a:endParaRPr/>
          </a:p>
          <a:p>
            <a:pPr indent="0" lvl="0" marL="0" marR="0" rtl="0" algn="just">
              <a:spcBef>
                <a:spcPts val="0"/>
              </a:spcBef>
              <a:spcAft>
                <a:spcPts val="0"/>
              </a:spcAft>
              <a:buNone/>
            </a:pPr>
            <a:r>
              <a:rPr lang="en-US" sz="2300">
                <a:solidFill>
                  <a:schemeClr val="dk1"/>
                </a:solidFill>
                <a:latin typeface="Calibri"/>
                <a:ea typeface="Calibri"/>
                <a:cs typeface="Calibri"/>
                <a:sym typeface="Calibri"/>
              </a:rPr>
              <a:t>Procedural patterns are common solutions for analyzing a problem prior to &amp; during construction. </a:t>
            </a:r>
            <a:endParaRPr sz="2300">
              <a:solidFill>
                <a:schemeClr val="dk1"/>
              </a:solidFill>
              <a:latin typeface="Calibri"/>
              <a:ea typeface="Calibri"/>
              <a:cs typeface="Calibri"/>
              <a:sym typeface="Calibri"/>
            </a:endParaRPr>
          </a:p>
        </p:txBody>
      </p:sp>
      <p:graphicFrame>
        <p:nvGraphicFramePr>
          <p:cNvPr id="298" name="Google Shape;298;p21"/>
          <p:cNvGraphicFramePr/>
          <p:nvPr/>
        </p:nvGraphicFramePr>
        <p:xfrm>
          <a:off x="297024" y="2028993"/>
          <a:ext cx="3000000" cy="3000000"/>
        </p:xfrm>
        <a:graphic>
          <a:graphicData uri="http://schemas.openxmlformats.org/drawingml/2006/table">
            <a:tbl>
              <a:tblPr>
                <a:noFill/>
                <a:tableStyleId>{4A470873-9CAA-472E-8FE6-BEB47DFC0EA9}</a:tableStyleId>
              </a:tblPr>
              <a:tblGrid>
                <a:gridCol w="2827175"/>
                <a:gridCol w="8770775"/>
              </a:tblGrid>
              <a:tr h="896300">
                <a:tc>
                  <a:txBody>
                    <a:bodyPr/>
                    <a:lstStyle/>
                    <a:p>
                      <a:pPr indent="0" lvl="0" marL="0" marR="0" rtl="0" algn="l">
                        <a:lnSpc>
                          <a:spcPct val="100000"/>
                        </a:lnSpc>
                        <a:spcBef>
                          <a:spcPts val="0"/>
                        </a:spcBef>
                        <a:spcAft>
                          <a:spcPts val="0"/>
                        </a:spcAft>
                        <a:buClr>
                          <a:schemeClr val="dk1"/>
                        </a:buClr>
                        <a:buSzPts val="2300"/>
                        <a:buFont typeface="Arial"/>
                        <a:buNone/>
                      </a:pPr>
                      <a:r>
                        <a:rPr b="1" i="0" lang="en-US" sz="2300" u="none" cap="none" strike="noStrike">
                          <a:solidFill>
                            <a:schemeClr val="dk1"/>
                          </a:solidFill>
                          <a:latin typeface="Calibri"/>
                          <a:ea typeface="Calibri"/>
                          <a:cs typeface="Calibri"/>
                          <a:sym typeface="Calibri"/>
                        </a:rPr>
                        <a:t>Structural decomposition pattern</a:t>
                      </a:r>
                      <a:endParaRPr/>
                    </a:p>
                  </a:txBody>
                  <a:tcPr marT="45700" marB="45700" marR="91450" marL="91450">
                    <a:lnL cap="flat" cmpd="sng" w="28575">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2300"/>
                        <a:buFont typeface="Arial"/>
                        <a:buNone/>
                      </a:pPr>
                      <a:r>
                        <a:rPr b="0" i="0" lang="en-US" sz="2300" u="none" cap="none" strike="noStrike">
                          <a:solidFill>
                            <a:schemeClr val="dk1"/>
                          </a:solidFill>
                          <a:latin typeface="Calibri"/>
                          <a:ea typeface="Calibri"/>
                          <a:cs typeface="Calibri"/>
                          <a:sym typeface="Calibri"/>
                        </a:rPr>
                        <a:t>Breaks down a large system into subsystems and complex components into co-operating parts, such as </a:t>
                      </a:r>
                      <a:r>
                        <a:rPr b="1" i="1" lang="en-US" sz="2300" u="none" cap="none" strike="noStrike">
                          <a:solidFill>
                            <a:schemeClr val="dk1"/>
                          </a:solidFill>
                          <a:latin typeface="Calibri"/>
                          <a:ea typeface="Calibri"/>
                          <a:cs typeface="Calibri"/>
                          <a:sym typeface="Calibri"/>
                        </a:rPr>
                        <a:t>a product breakdown structure</a:t>
                      </a:r>
                      <a:endParaRPr/>
                    </a:p>
                  </a:txBody>
                  <a:tcPr marT="45700" marB="45700" marR="91450" marL="91450">
                    <a:lnL cap="flat" cmpd="sng" w="12700">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896300">
                <a:tc>
                  <a:txBody>
                    <a:bodyPr/>
                    <a:lstStyle/>
                    <a:p>
                      <a:pPr indent="0" lvl="0" marL="0" marR="0" rtl="0" algn="l">
                        <a:lnSpc>
                          <a:spcPct val="100000"/>
                        </a:lnSpc>
                        <a:spcBef>
                          <a:spcPts val="0"/>
                        </a:spcBef>
                        <a:spcAft>
                          <a:spcPts val="0"/>
                        </a:spcAft>
                        <a:buClr>
                          <a:schemeClr val="dk1"/>
                        </a:buClr>
                        <a:buSzPts val="2300"/>
                        <a:buFont typeface="Arial"/>
                        <a:buNone/>
                      </a:pPr>
                      <a:r>
                        <a:rPr b="1" i="0" lang="en-US" sz="2300" u="none" cap="none" strike="noStrike">
                          <a:solidFill>
                            <a:schemeClr val="dk1"/>
                          </a:solidFill>
                          <a:latin typeface="Calibri"/>
                          <a:ea typeface="Calibri"/>
                          <a:cs typeface="Calibri"/>
                          <a:sym typeface="Calibri"/>
                        </a:rPr>
                        <a:t>Organization of work pattern</a:t>
                      </a:r>
                      <a:endParaRPr/>
                    </a:p>
                  </a:txBody>
                  <a:tcPr marT="45700" marB="45700" marR="91450" marL="91450">
                    <a:lnL cap="flat" cmpd="sng" w="28575">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2300"/>
                        <a:buFont typeface="Arial"/>
                        <a:buNone/>
                      </a:pPr>
                      <a:r>
                        <a:rPr b="0" i="0" lang="en-US" sz="2300" u="none" cap="none" strike="noStrike">
                          <a:solidFill>
                            <a:schemeClr val="dk1"/>
                          </a:solidFill>
                          <a:latin typeface="Calibri"/>
                          <a:ea typeface="Calibri"/>
                          <a:cs typeface="Calibri"/>
                          <a:sym typeface="Calibri"/>
                        </a:rPr>
                        <a:t>defines how components work together to solve a problem, such as </a:t>
                      </a:r>
                      <a:r>
                        <a:rPr b="1" i="1" lang="en-US" sz="2300" u="none" cap="none" strike="noStrike">
                          <a:solidFill>
                            <a:schemeClr val="dk1"/>
                          </a:solidFill>
                          <a:latin typeface="Calibri"/>
                          <a:ea typeface="Calibri"/>
                          <a:cs typeface="Calibri"/>
                          <a:sym typeface="Calibri"/>
                        </a:rPr>
                        <a:t>master-slave and peer-to-peer</a:t>
                      </a:r>
                      <a:endParaRPr/>
                    </a:p>
                  </a:txBody>
                  <a:tcPr marT="45700" marB="45700" marR="91450" marL="91450">
                    <a:lnL cap="flat" cmpd="sng" w="12700">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896300">
                <a:tc>
                  <a:txBody>
                    <a:bodyPr/>
                    <a:lstStyle/>
                    <a:p>
                      <a:pPr indent="0" lvl="0" marL="0" marR="0" rtl="0" algn="l">
                        <a:lnSpc>
                          <a:spcPct val="100000"/>
                        </a:lnSpc>
                        <a:spcBef>
                          <a:spcPts val="0"/>
                        </a:spcBef>
                        <a:spcAft>
                          <a:spcPts val="0"/>
                        </a:spcAft>
                        <a:buClr>
                          <a:schemeClr val="dk1"/>
                        </a:buClr>
                        <a:buSzPts val="2300"/>
                        <a:buFont typeface="Arial"/>
                        <a:buNone/>
                      </a:pPr>
                      <a:r>
                        <a:rPr b="1" i="0" lang="en-US" sz="2300" u="none" cap="none" strike="noStrike">
                          <a:solidFill>
                            <a:schemeClr val="dk1"/>
                          </a:solidFill>
                          <a:latin typeface="Calibri"/>
                          <a:ea typeface="Calibri"/>
                          <a:cs typeface="Calibri"/>
                          <a:sym typeface="Calibri"/>
                        </a:rPr>
                        <a:t>Access control pattern</a:t>
                      </a:r>
                      <a:endParaRPr/>
                    </a:p>
                  </a:txBody>
                  <a:tcPr marT="45700" marB="45700" marR="91450" marL="91450">
                    <a:lnL cap="flat" cmpd="sng" w="28575">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2300"/>
                        <a:buFont typeface="Arial"/>
                        <a:buNone/>
                      </a:pPr>
                      <a:r>
                        <a:rPr b="0" i="0" lang="en-US" sz="2300" u="none" cap="none" strike="noStrike">
                          <a:solidFill>
                            <a:schemeClr val="dk1"/>
                          </a:solidFill>
                          <a:latin typeface="Calibri"/>
                          <a:ea typeface="Calibri"/>
                          <a:cs typeface="Calibri"/>
                          <a:sym typeface="Calibri"/>
                        </a:rPr>
                        <a:t>describes how access to services and components is controlled, such as through a </a:t>
                      </a:r>
                      <a:r>
                        <a:rPr b="1" i="1" lang="en-US" sz="2300" u="none" cap="none" strike="noStrike">
                          <a:solidFill>
                            <a:schemeClr val="dk1"/>
                          </a:solidFill>
                          <a:latin typeface="Calibri"/>
                          <a:ea typeface="Calibri"/>
                          <a:cs typeface="Calibri"/>
                          <a:sym typeface="Calibri"/>
                        </a:rPr>
                        <a:t>proxy</a:t>
                      </a:r>
                      <a:endParaRPr/>
                    </a:p>
                  </a:txBody>
                  <a:tcPr marT="45700" marB="45700" marR="91450" marL="91450">
                    <a:lnL cap="flat" cmpd="sng" w="12700">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896300">
                <a:tc>
                  <a:txBody>
                    <a:bodyPr/>
                    <a:lstStyle/>
                    <a:p>
                      <a:pPr indent="0" lvl="0" marL="0" marR="0" rtl="0" algn="l">
                        <a:lnSpc>
                          <a:spcPct val="100000"/>
                        </a:lnSpc>
                        <a:spcBef>
                          <a:spcPts val="0"/>
                        </a:spcBef>
                        <a:spcAft>
                          <a:spcPts val="0"/>
                        </a:spcAft>
                        <a:buClr>
                          <a:schemeClr val="dk1"/>
                        </a:buClr>
                        <a:buSzPts val="2300"/>
                        <a:buFont typeface="Arial"/>
                        <a:buNone/>
                      </a:pPr>
                      <a:r>
                        <a:rPr b="1" i="0" lang="en-US" sz="2300" u="none" cap="none" strike="noStrike">
                          <a:solidFill>
                            <a:schemeClr val="dk1"/>
                          </a:solidFill>
                          <a:latin typeface="Calibri"/>
                          <a:ea typeface="Calibri"/>
                          <a:cs typeface="Calibri"/>
                          <a:sym typeface="Calibri"/>
                        </a:rPr>
                        <a:t>Management pattern</a:t>
                      </a:r>
                      <a:endParaRPr/>
                    </a:p>
                  </a:txBody>
                  <a:tcPr marT="45700" marB="45700" marR="91450" marL="91450">
                    <a:lnL cap="flat" cmpd="sng" w="28575">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2300"/>
                        <a:buFont typeface="Arial"/>
                        <a:buNone/>
                      </a:pPr>
                      <a:r>
                        <a:rPr b="0" i="0" lang="en-US" sz="2300" u="none" cap="none" strike="noStrike">
                          <a:solidFill>
                            <a:schemeClr val="dk1"/>
                          </a:solidFill>
                          <a:latin typeface="Calibri"/>
                          <a:ea typeface="Calibri"/>
                          <a:cs typeface="Calibri"/>
                          <a:sym typeface="Calibri"/>
                        </a:rPr>
                        <a:t>defines how to handle homogeneous collections in their entirety, such as a </a:t>
                      </a:r>
                      <a:r>
                        <a:rPr b="1" i="1" lang="en-US" sz="2300" u="none" cap="none" strike="noStrike">
                          <a:solidFill>
                            <a:schemeClr val="dk1"/>
                          </a:solidFill>
                          <a:latin typeface="Calibri"/>
                          <a:ea typeface="Calibri"/>
                          <a:cs typeface="Calibri"/>
                          <a:sym typeface="Calibri"/>
                        </a:rPr>
                        <a:t>command processor and view handler</a:t>
                      </a:r>
                      <a:endParaRPr/>
                    </a:p>
                  </a:txBody>
                  <a:tcPr marT="45700" marB="45700" marR="91450" marL="91450">
                    <a:lnL cap="flat" cmpd="sng" w="12700">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896300">
                <a:tc>
                  <a:txBody>
                    <a:bodyPr/>
                    <a:lstStyle/>
                    <a:p>
                      <a:pPr indent="0" lvl="0" marL="0" marR="0" rtl="0" algn="l">
                        <a:lnSpc>
                          <a:spcPct val="100000"/>
                        </a:lnSpc>
                        <a:spcBef>
                          <a:spcPts val="0"/>
                        </a:spcBef>
                        <a:spcAft>
                          <a:spcPts val="0"/>
                        </a:spcAft>
                        <a:buClr>
                          <a:schemeClr val="dk1"/>
                        </a:buClr>
                        <a:buSzPts val="2300"/>
                        <a:buFont typeface="Arial"/>
                        <a:buNone/>
                      </a:pPr>
                      <a:r>
                        <a:rPr b="1" i="0" lang="en-US" sz="2300" u="none" cap="none" strike="noStrike">
                          <a:solidFill>
                            <a:schemeClr val="dk1"/>
                          </a:solidFill>
                          <a:latin typeface="Calibri"/>
                          <a:ea typeface="Calibri"/>
                          <a:cs typeface="Calibri"/>
                          <a:sym typeface="Calibri"/>
                        </a:rPr>
                        <a:t>Communication pattern</a:t>
                      </a:r>
                      <a:endParaRPr/>
                    </a:p>
                  </a:txBody>
                  <a:tcPr marT="45700" marB="45700" marR="91450" marL="91450">
                    <a:lnL cap="flat" cmpd="sng" w="28575">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2300"/>
                        <a:buFont typeface="Arial"/>
                        <a:buNone/>
                      </a:pPr>
                      <a:r>
                        <a:rPr b="0" i="0" lang="en-US" sz="2300" u="none" cap="none" strike="noStrike">
                          <a:solidFill>
                            <a:schemeClr val="dk1"/>
                          </a:solidFill>
                          <a:latin typeface="Calibri"/>
                          <a:ea typeface="Calibri"/>
                          <a:cs typeface="Calibri"/>
                          <a:sym typeface="Calibri"/>
                        </a:rPr>
                        <a:t>defines how to organize communication among components, such as a </a:t>
                      </a:r>
                      <a:r>
                        <a:rPr b="1" i="1" lang="en-US" sz="2300" u="none" cap="none" strike="noStrike">
                          <a:solidFill>
                            <a:schemeClr val="dk1"/>
                          </a:solidFill>
                          <a:latin typeface="Calibri"/>
                          <a:ea typeface="Calibri"/>
                          <a:cs typeface="Calibri"/>
                          <a:sym typeface="Calibri"/>
                        </a:rPr>
                        <a:t>forwarder-receiver, dispatcher-server, and publisher-subscriber</a:t>
                      </a:r>
                      <a:endParaRPr/>
                    </a:p>
                  </a:txBody>
                  <a:tcPr marT="45700" marB="45700" marR="91450" marL="91450">
                    <a:lnL cap="flat" cmpd="sng" w="12700">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96">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2"/>
          <p:cNvSpPr txBox="1"/>
          <p:nvPr>
            <p:ph idx="4294967295" type="title"/>
          </p:nvPr>
        </p:nvSpPr>
        <p:spPr>
          <a:xfrm>
            <a:off x="99035" y="492320"/>
            <a:ext cx="8585200"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Design Pattern: </a:t>
            </a:r>
            <a:r>
              <a:rPr b="1" lang="en-US" sz="2400">
                <a:solidFill>
                  <a:srgbClr val="0070C0"/>
                </a:solidFill>
                <a:latin typeface="Calibri"/>
                <a:ea typeface="Calibri"/>
                <a:cs typeface="Calibri"/>
                <a:sym typeface="Calibri"/>
              </a:rPr>
              <a:t>Objected Oriented Pattern</a:t>
            </a:r>
            <a:endParaRPr b="1" sz="2800">
              <a:solidFill>
                <a:srgbClr val="0070C0"/>
              </a:solidFill>
              <a:latin typeface="Calibri"/>
              <a:ea typeface="Calibri"/>
              <a:cs typeface="Calibri"/>
              <a:sym typeface="Calibri"/>
            </a:endParaRPr>
          </a:p>
        </p:txBody>
      </p:sp>
      <p:sp>
        <p:nvSpPr>
          <p:cNvPr id="305" name="Google Shape;305;p22"/>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306" name="Google Shape;306;p22"/>
          <p:cNvSpPr txBox="1"/>
          <p:nvPr/>
        </p:nvSpPr>
        <p:spPr>
          <a:xfrm>
            <a:off x="71042" y="1268299"/>
            <a:ext cx="9859833" cy="6138933"/>
          </a:xfrm>
          <a:prstGeom prst="rect">
            <a:avLst/>
          </a:prstGeom>
          <a:noFill/>
          <a:ln>
            <a:noFill/>
          </a:ln>
        </p:spPr>
        <p:txBody>
          <a:bodyPr anchorCtr="0" anchor="t" bIns="45700" lIns="91425" spcFirstLastPara="1" rIns="548625" wrap="square" tIns="45700">
            <a:noAutofit/>
          </a:bodyPr>
          <a:lstStyle/>
          <a:p>
            <a:pPr indent="0" lvl="0" marL="0" marR="0" rtl="0" algn="l">
              <a:lnSpc>
                <a:spcPct val="110000"/>
              </a:lnSpc>
              <a:spcBef>
                <a:spcPts val="0"/>
              </a:spcBef>
              <a:spcAft>
                <a:spcPts val="0"/>
              </a:spcAft>
              <a:buNone/>
            </a:pPr>
            <a:r>
              <a:rPr lang="en-US" sz="2300">
                <a:solidFill>
                  <a:schemeClr val="dk1"/>
                </a:solidFill>
                <a:latin typeface="Calibri"/>
                <a:ea typeface="Calibri"/>
                <a:cs typeface="Calibri"/>
                <a:sym typeface="Calibri"/>
              </a:rPr>
              <a:t>These are common, </a:t>
            </a:r>
            <a:r>
              <a:rPr lang="en-US" sz="2400">
                <a:solidFill>
                  <a:schemeClr val="dk1"/>
                </a:solidFill>
                <a:latin typeface="Calibri"/>
                <a:ea typeface="Calibri"/>
                <a:cs typeface="Calibri"/>
                <a:sym typeface="Calibri"/>
              </a:rPr>
              <a:t>reusable</a:t>
            </a:r>
            <a:r>
              <a:rPr lang="en-US" sz="2300">
                <a:solidFill>
                  <a:schemeClr val="dk1"/>
                </a:solidFill>
                <a:latin typeface="Calibri"/>
                <a:ea typeface="Calibri"/>
                <a:cs typeface="Calibri"/>
                <a:sym typeface="Calibri"/>
              </a:rPr>
              <a:t> solutions to object-oriented programming problems. Some of these are also called Gang of Four (GOF) patterns</a:t>
            </a:r>
            <a:r>
              <a:rPr lang="en-US" sz="2400">
                <a:solidFill>
                  <a:schemeClr val="dk1"/>
                </a:solidFill>
                <a:latin typeface="Calibri"/>
                <a:ea typeface="Calibri"/>
                <a:cs typeface="Calibri"/>
                <a:sym typeface="Calibri"/>
              </a:rPr>
              <a:t> :</a:t>
            </a:r>
            <a:endParaRPr/>
          </a:p>
          <a:p>
            <a:pPr indent="-274319" lvl="0" marL="365760" marR="0" rtl="0" algn="l">
              <a:lnSpc>
                <a:spcPct val="130000"/>
              </a:lnSpc>
              <a:spcBef>
                <a:spcPts val="1200"/>
              </a:spcBef>
              <a:spcAft>
                <a:spcPts val="0"/>
              </a:spcAft>
              <a:buClr>
                <a:srgbClr val="CC3D00"/>
              </a:buClr>
              <a:buSzPts val="2400"/>
              <a:buFont typeface="Noto Sans Symbols"/>
              <a:buChar char="▪"/>
            </a:pPr>
            <a:r>
              <a:rPr lang="en-US" sz="2400">
                <a:solidFill>
                  <a:srgbClr val="CC3D00"/>
                </a:solidFill>
                <a:latin typeface="Calibri"/>
                <a:ea typeface="Calibri"/>
                <a:cs typeface="Calibri"/>
                <a:sym typeface="Calibri"/>
              </a:rPr>
              <a:t>Creational patterns that focus on the creation of objects</a:t>
            </a:r>
            <a:endParaRPr/>
          </a:p>
          <a:p>
            <a:pPr indent="0" lvl="0" marL="365760" marR="0" rtl="0" algn="l">
              <a:lnSpc>
                <a:spcPct val="110000"/>
              </a:lnSpc>
              <a:spcBef>
                <a:spcPts val="800"/>
              </a:spcBef>
              <a:spcAft>
                <a:spcPts val="0"/>
              </a:spcAft>
              <a:buNone/>
            </a:pPr>
            <a:r>
              <a:rPr lang="en-US" sz="2400">
                <a:solidFill>
                  <a:schemeClr val="dk1"/>
                </a:solidFill>
                <a:latin typeface="Calibri"/>
                <a:ea typeface="Calibri"/>
                <a:cs typeface="Calibri"/>
                <a:sym typeface="Calibri"/>
              </a:rPr>
              <a:t>E.g. Singleton, Builder, Factory …</a:t>
            </a:r>
            <a:endParaRPr/>
          </a:p>
          <a:p>
            <a:pPr indent="-274319" lvl="0" marL="365760" marR="0" rtl="0" algn="l">
              <a:lnSpc>
                <a:spcPct val="130000"/>
              </a:lnSpc>
              <a:spcBef>
                <a:spcPts val="800"/>
              </a:spcBef>
              <a:spcAft>
                <a:spcPts val="0"/>
              </a:spcAft>
              <a:buClr>
                <a:srgbClr val="CC3D00"/>
              </a:buClr>
              <a:buSzPts val="2400"/>
              <a:buFont typeface="Noto Sans Symbols"/>
              <a:buChar char="▪"/>
            </a:pPr>
            <a:r>
              <a:rPr lang="en-US" sz="2400">
                <a:solidFill>
                  <a:srgbClr val="CC3D00"/>
                </a:solidFill>
                <a:latin typeface="Calibri"/>
                <a:ea typeface="Calibri"/>
                <a:cs typeface="Calibri"/>
                <a:sym typeface="Calibri"/>
              </a:rPr>
              <a:t>Structural patterns that deal with the composition of objects</a:t>
            </a:r>
            <a:endParaRPr/>
          </a:p>
          <a:p>
            <a:pPr indent="0" lvl="0" marL="365760" marR="0" rtl="0" algn="l">
              <a:lnSpc>
                <a:spcPct val="110000"/>
              </a:lnSpc>
              <a:spcBef>
                <a:spcPts val="800"/>
              </a:spcBef>
              <a:spcAft>
                <a:spcPts val="0"/>
              </a:spcAft>
              <a:buNone/>
            </a:pPr>
            <a:r>
              <a:rPr lang="en-US" sz="2400">
                <a:solidFill>
                  <a:schemeClr val="dk1"/>
                </a:solidFill>
                <a:latin typeface="Calibri"/>
                <a:ea typeface="Calibri"/>
                <a:cs typeface="Calibri"/>
                <a:sym typeface="Calibri"/>
              </a:rPr>
              <a:t>E.g. Adapter, Bride, Façade, Proxy  …</a:t>
            </a:r>
            <a:endParaRPr/>
          </a:p>
          <a:p>
            <a:pPr indent="-274319" lvl="0" marL="365760" marR="0" rtl="0" algn="l">
              <a:lnSpc>
                <a:spcPct val="130000"/>
              </a:lnSpc>
              <a:spcBef>
                <a:spcPts val="800"/>
              </a:spcBef>
              <a:spcAft>
                <a:spcPts val="0"/>
              </a:spcAft>
              <a:buClr>
                <a:srgbClr val="CC3D00"/>
              </a:buClr>
              <a:buSzPts val="2400"/>
              <a:buFont typeface="Noto Sans Symbols"/>
              <a:buChar char="▪"/>
            </a:pPr>
            <a:r>
              <a:rPr lang="en-US" sz="2400">
                <a:solidFill>
                  <a:srgbClr val="CC3D00"/>
                </a:solidFill>
                <a:latin typeface="Calibri"/>
                <a:ea typeface="Calibri"/>
                <a:cs typeface="Calibri"/>
                <a:sym typeface="Calibri"/>
              </a:rPr>
              <a:t>Behavioural patterns that describe how objects interact</a:t>
            </a:r>
            <a:endParaRPr/>
          </a:p>
          <a:p>
            <a:pPr indent="0" lvl="0" marL="365760" marR="0" rtl="0" algn="l">
              <a:lnSpc>
                <a:spcPct val="110000"/>
              </a:lnSpc>
              <a:spcBef>
                <a:spcPts val="800"/>
              </a:spcBef>
              <a:spcAft>
                <a:spcPts val="0"/>
              </a:spcAft>
              <a:buNone/>
            </a:pPr>
            <a:r>
              <a:rPr lang="en-US" sz="2400">
                <a:solidFill>
                  <a:schemeClr val="dk1"/>
                </a:solidFill>
                <a:latin typeface="Calibri"/>
                <a:ea typeface="Calibri"/>
                <a:cs typeface="Calibri"/>
                <a:sym typeface="Calibri"/>
              </a:rPr>
              <a:t>E.g. Command, Interpreter, Iterator</a:t>
            </a:r>
            <a:endParaRPr sz="2400">
              <a:solidFill>
                <a:schemeClr val="dk1"/>
              </a:solidFill>
              <a:latin typeface="Calibri"/>
              <a:ea typeface="Calibri"/>
              <a:cs typeface="Calibri"/>
              <a:sym typeface="Calibri"/>
            </a:endParaRPr>
          </a:p>
          <a:p>
            <a:pPr indent="-274319" lvl="0" marL="365760" marR="0" rtl="0" algn="l">
              <a:spcBef>
                <a:spcPts val="800"/>
              </a:spcBef>
              <a:spcAft>
                <a:spcPts val="0"/>
              </a:spcAft>
              <a:buClr>
                <a:srgbClr val="CC3D00"/>
              </a:buClr>
              <a:buSzPts val="2400"/>
              <a:buFont typeface="Noto Sans Symbols"/>
              <a:buChar char="▪"/>
            </a:pPr>
            <a:r>
              <a:rPr lang="en-US" sz="2400">
                <a:solidFill>
                  <a:srgbClr val="CC3D00"/>
                </a:solidFill>
                <a:latin typeface="Calibri"/>
                <a:ea typeface="Calibri"/>
                <a:cs typeface="Calibri"/>
                <a:sym typeface="Calibri"/>
              </a:rPr>
              <a:t>Distribution patterns that deal with interfaces for distributed systems</a:t>
            </a:r>
            <a:endParaRPr/>
          </a:p>
          <a:p>
            <a:pPr indent="0" lvl="0" marL="365760" marR="0" rtl="0" algn="l">
              <a:lnSpc>
                <a:spcPct val="110000"/>
              </a:lnSpc>
              <a:spcBef>
                <a:spcPts val="800"/>
              </a:spcBef>
              <a:spcAft>
                <a:spcPts val="0"/>
              </a:spcAft>
              <a:buNone/>
            </a:pPr>
            <a:r>
              <a:rPr lang="en-US" sz="2400">
                <a:solidFill>
                  <a:schemeClr val="dk1"/>
                </a:solidFill>
                <a:latin typeface="Calibri"/>
                <a:ea typeface="Calibri"/>
                <a:cs typeface="Calibri"/>
                <a:sym typeface="Calibri"/>
              </a:rPr>
              <a:t>E.g. Class Stubs and skeletons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305">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3"/>
          <p:cNvSpPr txBox="1"/>
          <p:nvPr>
            <p:ph idx="4294967295" type="title"/>
          </p:nvPr>
        </p:nvSpPr>
        <p:spPr>
          <a:xfrm>
            <a:off x="213282" y="502028"/>
            <a:ext cx="8584059"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Singleton Pattern</a:t>
            </a:r>
            <a:endParaRPr b="1" sz="2800">
              <a:solidFill>
                <a:schemeClr val="accent2"/>
              </a:solidFill>
              <a:latin typeface="Calibri"/>
              <a:ea typeface="Calibri"/>
              <a:cs typeface="Calibri"/>
              <a:sym typeface="Calibri"/>
            </a:endParaRPr>
          </a:p>
        </p:txBody>
      </p:sp>
      <p:sp>
        <p:nvSpPr>
          <p:cNvPr id="313" name="Google Shape;313;p23"/>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314" name="Google Shape;314;p23"/>
          <p:cNvSpPr txBox="1"/>
          <p:nvPr/>
        </p:nvSpPr>
        <p:spPr>
          <a:xfrm>
            <a:off x="213283" y="1113322"/>
            <a:ext cx="11780150" cy="5624245"/>
          </a:xfrm>
          <a:prstGeom prst="rect">
            <a:avLst/>
          </a:prstGeom>
          <a:noFill/>
          <a:ln>
            <a:noFill/>
          </a:ln>
        </p:spPr>
        <p:txBody>
          <a:bodyPr anchorCtr="0" anchor="t" bIns="45700" lIns="91425" spcFirstLastPara="1" rIns="548625" wrap="square" tIns="45700">
            <a:noAutofit/>
          </a:bodyPr>
          <a:lstStyle/>
          <a:p>
            <a:pPr indent="0" lvl="1" marL="0" marR="0" rtl="0" algn="l">
              <a:lnSpc>
                <a:spcPct val="100000"/>
              </a:lnSpc>
              <a:spcBef>
                <a:spcPts val="0"/>
              </a:spcBef>
              <a:spcAft>
                <a:spcPts val="0"/>
              </a:spcAft>
              <a:buClr>
                <a:srgbClr val="0070C0"/>
              </a:buClr>
              <a:buSzPts val="2400"/>
              <a:buFont typeface="Calibri"/>
              <a:buNone/>
            </a:pPr>
            <a:r>
              <a:rPr b="1" i="0" lang="en-US" sz="2400" u="none" cap="none" strike="noStrike">
                <a:solidFill>
                  <a:srgbClr val="0070C0"/>
                </a:solidFill>
                <a:latin typeface="Calibri"/>
                <a:ea typeface="Calibri"/>
                <a:cs typeface="Calibri"/>
                <a:sym typeface="Calibri"/>
              </a:rPr>
              <a:t>Intent</a:t>
            </a:r>
            <a:endParaRPr/>
          </a:p>
          <a:p>
            <a:pPr indent="-457200" lvl="1" marL="457200" marR="0" rtl="0" algn="l">
              <a:lnSpc>
                <a:spcPct val="100000"/>
              </a:lnSpc>
              <a:spcBef>
                <a:spcPts val="600"/>
              </a:spcBef>
              <a:spcAft>
                <a:spcPts val="0"/>
              </a:spcAft>
              <a:buClr>
                <a:schemeClr val="dk1"/>
              </a:buClr>
              <a:buSzPts val="2400"/>
              <a:buFont typeface="Noto Sans Symbols"/>
              <a:buChar char="▪"/>
            </a:pPr>
            <a:r>
              <a:rPr b="0" i="0" lang="en-US" sz="2400" u="none" cap="none" strike="noStrike">
                <a:solidFill>
                  <a:schemeClr val="dk1"/>
                </a:solidFill>
                <a:latin typeface="Calibri"/>
                <a:ea typeface="Calibri"/>
                <a:cs typeface="Calibri"/>
                <a:sym typeface="Calibri"/>
              </a:rPr>
              <a:t>Ensures that only one instance of a class is created.</a:t>
            </a:r>
            <a:endParaRPr/>
          </a:p>
          <a:p>
            <a:pPr indent="-457200" lvl="1" marL="457200" marR="0" rtl="0" algn="l">
              <a:lnSpc>
                <a:spcPct val="100000"/>
              </a:lnSpc>
              <a:spcBef>
                <a:spcPts val="600"/>
              </a:spcBef>
              <a:spcAft>
                <a:spcPts val="0"/>
              </a:spcAft>
              <a:buClr>
                <a:schemeClr val="dk1"/>
              </a:buClr>
              <a:buSzPts val="2400"/>
              <a:buFont typeface="Noto Sans Symbols"/>
              <a:buChar char="▪"/>
            </a:pPr>
            <a:r>
              <a:rPr b="0" i="0" lang="en-US" sz="2400" u="none" cap="none" strike="noStrike">
                <a:solidFill>
                  <a:schemeClr val="dk1"/>
                </a:solidFill>
                <a:latin typeface="Calibri"/>
                <a:ea typeface="Calibri"/>
                <a:cs typeface="Calibri"/>
                <a:sym typeface="Calibri"/>
              </a:rPr>
              <a:t>Provide a global point of access to the object</a:t>
            </a:r>
            <a:endParaRPr/>
          </a:p>
          <a:p>
            <a:pPr indent="0" lvl="1" marL="0" marR="0" rtl="0" algn="l">
              <a:lnSpc>
                <a:spcPct val="100000"/>
              </a:lnSpc>
              <a:spcBef>
                <a:spcPts val="0"/>
              </a:spcBef>
              <a:spcAft>
                <a:spcPts val="0"/>
              </a:spcAft>
              <a:buClr>
                <a:srgbClr val="0070C0"/>
              </a:buClr>
              <a:buSzPts val="2400"/>
              <a:buFont typeface="Calibri"/>
              <a:buNone/>
            </a:pPr>
            <a:r>
              <a:rPr b="1" i="0" lang="en-US" sz="2400" u="none" cap="none" strike="noStrike">
                <a:solidFill>
                  <a:srgbClr val="0070C0"/>
                </a:solidFill>
                <a:latin typeface="Calibri"/>
                <a:ea typeface="Calibri"/>
                <a:cs typeface="Calibri"/>
                <a:sym typeface="Calibri"/>
              </a:rPr>
              <a:t>Motivation</a:t>
            </a:r>
            <a:endParaRPr/>
          </a:p>
          <a:p>
            <a:pPr indent="-457200" lvl="1" marL="457200" marR="0" rtl="0" algn="l">
              <a:spcBef>
                <a:spcPts val="600"/>
              </a:spcBef>
              <a:spcAft>
                <a:spcPts val="0"/>
              </a:spcAft>
              <a:buClr>
                <a:schemeClr val="dk1"/>
              </a:buClr>
              <a:buSzPts val="2400"/>
              <a:buFont typeface="Noto Sans Symbols"/>
              <a:buChar char="▪"/>
            </a:pPr>
            <a:r>
              <a:rPr b="0" i="0" lang="en-US" sz="2400" u="none" cap="none" strike="noStrike">
                <a:solidFill>
                  <a:schemeClr val="dk1"/>
                </a:solidFill>
                <a:latin typeface="Calibri"/>
                <a:ea typeface="Calibri"/>
                <a:cs typeface="Calibri"/>
                <a:sym typeface="Calibri"/>
              </a:rPr>
              <a:t>This is useful when only one object is needed to coordinate actions across the system</a:t>
            </a:r>
            <a:endParaRPr b="0" i="0" sz="2400" u="none" cap="none" strike="noStrike">
              <a:solidFill>
                <a:schemeClr val="dk1"/>
              </a:solidFill>
              <a:latin typeface="Calibri"/>
              <a:ea typeface="Calibri"/>
              <a:cs typeface="Calibri"/>
              <a:sym typeface="Calibri"/>
            </a:endParaRPr>
          </a:p>
          <a:p>
            <a:pPr indent="-457200" lvl="1" marL="457200" marR="0" rtl="0" algn="l">
              <a:spcBef>
                <a:spcPts val="600"/>
              </a:spcBef>
              <a:spcAft>
                <a:spcPts val="0"/>
              </a:spcAft>
              <a:buClr>
                <a:schemeClr val="dk1"/>
              </a:buClr>
              <a:buSzPts val="2400"/>
              <a:buFont typeface="Noto Sans Symbols"/>
              <a:buChar char="▪"/>
            </a:pPr>
            <a:r>
              <a:rPr b="0" i="0" lang="en-US" sz="2400" u="none" cap="none" strike="noStrike">
                <a:solidFill>
                  <a:schemeClr val="dk1"/>
                </a:solidFill>
                <a:latin typeface="Calibri"/>
                <a:ea typeface="Calibri"/>
                <a:cs typeface="Calibri"/>
                <a:sym typeface="Calibri"/>
              </a:rPr>
              <a:t>It involves only one class which is responsible to instantiate itself</a:t>
            </a:r>
            <a:endParaRPr/>
          </a:p>
          <a:p>
            <a:pPr indent="-457200" lvl="1" marL="457200" marR="0" rtl="0" algn="l">
              <a:spcBef>
                <a:spcPts val="600"/>
              </a:spcBef>
              <a:spcAft>
                <a:spcPts val="0"/>
              </a:spcAft>
              <a:buClr>
                <a:schemeClr val="dk1"/>
              </a:buClr>
              <a:buSzPts val="2400"/>
              <a:buFont typeface="Noto Sans Symbols"/>
              <a:buChar char="▪"/>
            </a:pPr>
            <a:r>
              <a:rPr b="0" i="0" lang="en-US" sz="2400" u="none" cap="none" strike="noStrike">
                <a:solidFill>
                  <a:schemeClr val="dk1"/>
                </a:solidFill>
                <a:latin typeface="Calibri"/>
                <a:ea typeface="Calibri"/>
                <a:cs typeface="Calibri"/>
                <a:sym typeface="Calibri"/>
              </a:rPr>
              <a:t>To make sure it creates not more than one instance; in the </a:t>
            </a:r>
            <a:br>
              <a:rPr b="0" i="0" lang="en-US" sz="2400" u="none" cap="none" strike="noStrike">
                <a:solidFill>
                  <a:schemeClr val="dk1"/>
                </a:solidFill>
                <a:latin typeface="Calibri"/>
                <a:ea typeface="Calibri"/>
                <a:cs typeface="Calibri"/>
                <a:sym typeface="Calibri"/>
              </a:rPr>
            </a:br>
            <a:r>
              <a:rPr b="0" i="0" lang="en-US" sz="2400" u="none" cap="none" strike="noStrike">
                <a:solidFill>
                  <a:schemeClr val="dk1"/>
                </a:solidFill>
                <a:latin typeface="Calibri"/>
                <a:ea typeface="Calibri"/>
                <a:cs typeface="Calibri"/>
                <a:sym typeface="Calibri"/>
              </a:rPr>
              <a:t>same time it provides a global point of access to that instance. </a:t>
            </a:r>
            <a:endParaRPr/>
          </a:p>
          <a:p>
            <a:pPr indent="-457200" lvl="1" marL="457200" marR="0" rtl="0" algn="l">
              <a:spcBef>
                <a:spcPts val="600"/>
              </a:spcBef>
              <a:spcAft>
                <a:spcPts val="0"/>
              </a:spcAft>
              <a:buClr>
                <a:schemeClr val="dk1"/>
              </a:buClr>
              <a:buSzPts val="2400"/>
              <a:buFont typeface="Noto Sans Symbols"/>
              <a:buChar char="▪"/>
            </a:pPr>
            <a:r>
              <a:rPr b="0" i="0" lang="en-US" sz="2400" u="none" cap="none" strike="noStrike">
                <a:solidFill>
                  <a:schemeClr val="dk1"/>
                </a:solidFill>
                <a:latin typeface="Calibri"/>
                <a:ea typeface="Calibri"/>
                <a:cs typeface="Calibri"/>
                <a:sym typeface="Calibri"/>
              </a:rPr>
              <a:t>In this case the same instance can be used from everywhere, </a:t>
            </a:r>
            <a:br>
              <a:rPr b="0" i="0" lang="en-US" sz="2400" u="none" cap="none" strike="noStrike">
                <a:solidFill>
                  <a:schemeClr val="dk1"/>
                </a:solidFill>
                <a:latin typeface="Calibri"/>
                <a:ea typeface="Calibri"/>
                <a:cs typeface="Calibri"/>
                <a:sym typeface="Calibri"/>
              </a:rPr>
            </a:br>
            <a:r>
              <a:rPr b="0" i="0" lang="en-US" sz="2400" u="none" cap="none" strike="noStrike">
                <a:solidFill>
                  <a:schemeClr val="dk1"/>
                </a:solidFill>
                <a:latin typeface="Calibri"/>
                <a:ea typeface="Calibri"/>
                <a:cs typeface="Calibri"/>
                <a:sym typeface="Calibri"/>
              </a:rPr>
              <a:t>being impossible to invoke directly the constructor each time.</a:t>
            </a:r>
            <a:endParaRPr b="0" i="0" sz="2400" u="none" cap="none" strike="noStrike">
              <a:solidFill>
                <a:schemeClr val="dk1"/>
              </a:solidFill>
              <a:latin typeface="Calibri"/>
              <a:ea typeface="Calibri"/>
              <a:cs typeface="Calibri"/>
              <a:sym typeface="Calibri"/>
            </a:endParaRPr>
          </a:p>
          <a:p>
            <a:pPr indent="0" lvl="1" marL="0" marR="0" rtl="0" algn="l">
              <a:lnSpc>
                <a:spcPct val="100000"/>
              </a:lnSpc>
              <a:spcBef>
                <a:spcPts val="0"/>
              </a:spcBef>
              <a:spcAft>
                <a:spcPts val="0"/>
              </a:spcAft>
              <a:buClr>
                <a:srgbClr val="0070C0"/>
              </a:buClr>
              <a:buSzPts val="2400"/>
              <a:buFont typeface="Calibri"/>
              <a:buNone/>
            </a:pPr>
            <a:r>
              <a:rPr b="1" i="0" lang="en-US" sz="2400" u="none" cap="none" strike="noStrike">
                <a:solidFill>
                  <a:srgbClr val="0070C0"/>
                </a:solidFill>
                <a:latin typeface="Calibri"/>
                <a:ea typeface="Calibri"/>
                <a:cs typeface="Calibri"/>
                <a:sym typeface="Calibri"/>
              </a:rPr>
              <a:t>Example</a:t>
            </a:r>
            <a:endParaRPr/>
          </a:p>
          <a:p>
            <a:pPr indent="-457200" lvl="1" marL="457200" marR="0" rtl="0" algn="l">
              <a:lnSpc>
                <a:spcPct val="100000"/>
              </a:lnSpc>
              <a:spcBef>
                <a:spcPts val="600"/>
              </a:spcBef>
              <a:spcAft>
                <a:spcPts val="0"/>
              </a:spcAft>
              <a:buClr>
                <a:schemeClr val="dk1"/>
              </a:buClr>
              <a:buSzPts val="2400"/>
              <a:buFont typeface="Noto Sans Symbols"/>
              <a:buChar char="▪"/>
            </a:pPr>
            <a:r>
              <a:rPr b="0" i="0" lang="en-US" sz="2400" u="none" cap="none" strike="noStrike">
                <a:solidFill>
                  <a:schemeClr val="dk1"/>
                </a:solidFill>
                <a:latin typeface="Calibri"/>
                <a:ea typeface="Calibri"/>
                <a:cs typeface="Calibri"/>
                <a:sym typeface="Calibri"/>
              </a:rPr>
              <a:t>Centralized management of global resources</a:t>
            </a:r>
            <a:endParaRPr/>
          </a:p>
          <a:p>
            <a:pPr indent="-457200" lvl="1" marL="457200" marR="0" rtl="0" algn="l">
              <a:lnSpc>
                <a:spcPct val="100000"/>
              </a:lnSpc>
              <a:spcBef>
                <a:spcPts val="600"/>
              </a:spcBef>
              <a:spcAft>
                <a:spcPts val="0"/>
              </a:spcAft>
              <a:buClr>
                <a:schemeClr val="dk1"/>
              </a:buClr>
              <a:buSzPts val="2400"/>
              <a:buFont typeface="Noto Sans Symbols"/>
              <a:buChar char="▪"/>
            </a:pPr>
            <a:r>
              <a:rPr b="0" i="0" lang="en-US" sz="2400" u="none" cap="none" strike="noStrike">
                <a:solidFill>
                  <a:schemeClr val="dk1"/>
                </a:solidFill>
                <a:latin typeface="Calibri"/>
                <a:ea typeface="Calibri"/>
                <a:cs typeface="Calibri"/>
                <a:sym typeface="Calibri"/>
              </a:rPr>
              <a:t>Examples: Logger classes, configuration classes, Print Spooler, </a:t>
            </a:r>
            <a:br>
              <a:rPr b="0" i="0" lang="en-US" sz="2400" u="none" cap="none" strike="noStrike">
                <a:solidFill>
                  <a:schemeClr val="dk1"/>
                </a:solidFill>
                <a:latin typeface="Calibri"/>
                <a:ea typeface="Calibri"/>
                <a:cs typeface="Calibri"/>
                <a:sym typeface="Calibri"/>
              </a:rPr>
            </a:br>
            <a:r>
              <a:rPr b="0" i="0" lang="en-US" sz="2400" u="none" cap="none" strike="noStrike">
                <a:solidFill>
                  <a:schemeClr val="dk1"/>
                </a:solidFill>
                <a:latin typeface="Calibri"/>
                <a:ea typeface="Calibri"/>
                <a:cs typeface="Calibri"/>
                <a:sym typeface="Calibri"/>
              </a:rPr>
              <a:t>Window Manager, Database Connection Manager</a:t>
            </a:r>
            <a:endParaRPr/>
          </a:p>
        </p:txBody>
      </p:sp>
      <p:grpSp>
        <p:nvGrpSpPr>
          <p:cNvPr id="315" name="Google Shape;315;p23"/>
          <p:cNvGrpSpPr/>
          <p:nvPr/>
        </p:nvGrpSpPr>
        <p:grpSpPr>
          <a:xfrm>
            <a:off x="5320877" y="270417"/>
            <a:ext cx="5431943" cy="2327220"/>
            <a:chOff x="5748528" y="197265"/>
            <a:chExt cx="5431943" cy="2327220"/>
          </a:xfrm>
        </p:grpSpPr>
        <p:grpSp>
          <p:nvGrpSpPr>
            <p:cNvPr id="316" name="Google Shape;316;p23"/>
            <p:cNvGrpSpPr/>
            <p:nvPr/>
          </p:nvGrpSpPr>
          <p:grpSpPr>
            <a:xfrm>
              <a:off x="5748528" y="220803"/>
              <a:ext cx="1969008" cy="558800"/>
              <a:chOff x="6096000" y="274320"/>
              <a:chExt cx="1969008" cy="558800"/>
            </a:xfrm>
          </p:grpSpPr>
          <p:sp>
            <p:nvSpPr>
              <p:cNvPr id="317" name="Google Shape;317;p23"/>
              <p:cNvSpPr/>
              <p:nvPr/>
            </p:nvSpPr>
            <p:spPr>
              <a:xfrm>
                <a:off x="6096000" y="274320"/>
                <a:ext cx="1822704" cy="558800"/>
              </a:xfrm>
              <a:prstGeom prst="rect">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8" name="Google Shape;318;p23"/>
              <p:cNvSpPr txBox="1"/>
              <p:nvPr/>
            </p:nvSpPr>
            <p:spPr>
              <a:xfrm>
                <a:off x="6242304" y="331962"/>
                <a:ext cx="182270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Calibri"/>
                    <a:ea typeface="Calibri"/>
                    <a:cs typeface="Calibri"/>
                    <a:sym typeface="Calibri"/>
                  </a:rPr>
                  <a:t>ClientObj A</a:t>
                </a:r>
                <a:endParaRPr/>
              </a:p>
            </p:txBody>
          </p:sp>
        </p:grpSp>
        <p:grpSp>
          <p:nvGrpSpPr>
            <p:cNvPr id="319" name="Google Shape;319;p23"/>
            <p:cNvGrpSpPr/>
            <p:nvPr/>
          </p:nvGrpSpPr>
          <p:grpSpPr>
            <a:xfrm>
              <a:off x="7535063" y="213883"/>
              <a:ext cx="1969008" cy="558800"/>
              <a:chOff x="6096000" y="274320"/>
              <a:chExt cx="1969008" cy="558800"/>
            </a:xfrm>
          </p:grpSpPr>
          <p:sp>
            <p:nvSpPr>
              <p:cNvPr id="320" name="Google Shape;320;p23"/>
              <p:cNvSpPr/>
              <p:nvPr/>
            </p:nvSpPr>
            <p:spPr>
              <a:xfrm>
                <a:off x="6096000" y="274320"/>
                <a:ext cx="1822704" cy="558800"/>
              </a:xfrm>
              <a:prstGeom prst="rect">
                <a:avLst/>
              </a:prstGeom>
              <a:solidFill>
                <a:srgbClr val="FDBA53"/>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21" name="Google Shape;321;p23"/>
              <p:cNvSpPr txBox="1"/>
              <p:nvPr/>
            </p:nvSpPr>
            <p:spPr>
              <a:xfrm>
                <a:off x="6242304" y="331962"/>
                <a:ext cx="1822704" cy="461665"/>
              </a:xfrm>
              <a:prstGeom prst="rect">
                <a:avLst/>
              </a:prstGeom>
              <a:solidFill>
                <a:srgbClr val="FDBA53"/>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libri"/>
                    <a:ea typeface="Calibri"/>
                    <a:cs typeface="Calibri"/>
                    <a:sym typeface="Calibri"/>
                  </a:rPr>
                  <a:t>ClientObj B</a:t>
                </a:r>
                <a:endParaRPr/>
              </a:p>
            </p:txBody>
          </p:sp>
        </p:grpSp>
        <p:grpSp>
          <p:nvGrpSpPr>
            <p:cNvPr id="322" name="Google Shape;322;p23"/>
            <p:cNvGrpSpPr/>
            <p:nvPr/>
          </p:nvGrpSpPr>
          <p:grpSpPr>
            <a:xfrm>
              <a:off x="9357767" y="197265"/>
              <a:ext cx="1822704" cy="558800"/>
              <a:chOff x="6096000" y="274320"/>
              <a:chExt cx="1822704" cy="558800"/>
            </a:xfrm>
          </p:grpSpPr>
          <p:sp>
            <p:nvSpPr>
              <p:cNvPr id="323" name="Google Shape;323;p23"/>
              <p:cNvSpPr/>
              <p:nvPr/>
            </p:nvSpPr>
            <p:spPr>
              <a:xfrm>
                <a:off x="6096000" y="274320"/>
                <a:ext cx="1822704" cy="558800"/>
              </a:xfrm>
              <a:prstGeom prst="rect">
                <a:avLst/>
              </a:prstGeom>
              <a:solidFill>
                <a:schemeClr val="l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24" name="Google Shape;324;p23"/>
              <p:cNvSpPr txBox="1"/>
              <p:nvPr/>
            </p:nvSpPr>
            <p:spPr>
              <a:xfrm>
                <a:off x="6096000" y="331962"/>
                <a:ext cx="1822704" cy="461665"/>
              </a:xfrm>
              <a:prstGeom prst="rect">
                <a:avLst/>
              </a:prstGeom>
              <a:solidFill>
                <a:schemeClr val="lt2"/>
              </a:solidFill>
              <a:ln cap="flat" cmpd="sng" w="9525">
                <a:solidFill>
                  <a:srgbClr val="000000"/>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libri"/>
                    <a:ea typeface="Calibri"/>
                    <a:cs typeface="Calibri"/>
                    <a:sym typeface="Calibri"/>
                  </a:rPr>
                  <a:t>ClientObj C</a:t>
                </a:r>
                <a:endParaRPr/>
              </a:p>
            </p:txBody>
          </p:sp>
        </p:grpSp>
        <p:sp>
          <p:nvSpPr>
            <p:cNvPr id="325" name="Google Shape;325;p23"/>
            <p:cNvSpPr/>
            <p:nvPr/>
          </p:nvSpPr>
          <p:spPr>
            <a:xfrm>
              <a:off x="7437376" y="1089784"/>
              <a:ext cx="2359152" cy="558800"/>
            </a:xfrm>
            <a:prstGeom prst="rect">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Calibri"/>
                  <a:ea typeface="Calibri"/>
                  <a:cs typeface="Calibri"/>
                  <a:sym typeface="Calibri"/>
                </a:rPr>
                <a:t>Singleton Object</a:t>
              </a:r>
              <a:endParaRPr/>
            </a:p>
          </p:txBody>
        </p:sp>
        <p:sp>
          <p:nvSpPr>
            <p:cNvPr id="326" name="Google Shape;326;p23"/>
            <p:cNvSpPr/>
            <p:nvPr/>
          </p:nvSpPr>
          <p:spPr>
            <a:xfrm>
              <a:off x="7422660" y="1965685"/>
              <a:ext cx="2359152" cy="558800"/>
            </a:xfrm>
            <a:prstGeom prst="rect">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400">
                  <a:solidFill>
                    <a:schemeClr val="lt1"/>
                  </a:solidFill>
                  <a:latin typeface="Calibri"/>
                  <a:ea typeface="Calibri"/>
                  <a:cs typeface="Calibri"/>
                  <a:sym typeface="Calibri"/>
                </a:rPr>
                <a:t>Task</a:t>
              </a:r>
              <a:endParaRPr/>
            </a:p>
          </p:txBody>
        </p:sp>
        <p:cxnSp>
          <p:nvCxnSpPr>
            <p:cNvPr id="327" name="Google Shape;327;p23"/>
            <p:cNvCxnSpPr/>
            <p:nvPr/>
          </p:nvCxnSpPr>
          <p:spPr>
            <a:xfrm>
              <a:off x="7059168" y="779603"/>
              <a:ext cx="1387247" cy="310181"/>
            </a:xfrm>
            <a:prstGeom prst="straightConnector1">
              <a:avLst/>
            </a:prstGeom>
            <a:noFill/>
            <a:ln cap="flat" cmpd="sng" w="28575">
              <a:solidFill>
                <a:schemeClr val="accent1"/>
              </a:solidFill>
              <a:prstDash val="solid"/>
              <a:miter lim="800000"/>
              <a:headEnd len="sm" w="sm" type="none"/>
              <a:tailEnd len="med" w="med" type="triangle"/>
            </a:ln>
          </p:spPr>
        </p:cxnSp>
        <p:cxnSp>
          <p:nvCxnSpPr>
            <p:cNvPr id="328" name="Google Shape;328;p23"/>
            <p:cNvCxnSpPr>
              <a:stCxn id="320" idx="2"/>
            </p:cNvCxnSpPr>
            <p:nvPr/>
          </p:nvCxnSpPr>
          <p:spPr>
            <a:xfrm>
              <a:off x="8446415" y="772683"/>
              <a:ext cx="0" cy="340500"/>
            </a:xfrm>
            <a:prstGeom prst="straightConnector1">
              <a:avLst/>
            </a:prstGeom>
            <a:noFill/>
            <a:ln cap="flat" cmpd="sng" w="28575">
              <a:solidFill>
                <a:srgbClr val="FFC000"/>
              </a:solidFill>
              <a:prstDash val="solid"/>
              <a:miter lim="800000"/>
              <a:headEnd len="sm" w="sm" type="none"/>
              <a:tailEnd len="med" w="med" type="triangle"/>
            </a:ln>
          </p:spPr>
        </p:cxnSp>
        <p:cxnSp>
          <p:nvCxnSpPr>
            <p:cNvPr id="329" name="Google Shape;329;p23"/>
            <p:cNvCxnSpPr/>
            <p:nvPr/>
          </p:nvCxnSpPr>
          <p:spPr>
            <a:xfrm flipH="1">
              <a:off x="8446415" y="779603"/>
              <a:ext cx="1350113" cy="333719"/>
            </a:xfrm>
            <a:prstGeom prst="straightConnector1">
              <a:avLst/>
            </a:prstGeom>
            <a:noFill/>
            <a:ln cap="flat" cmpd="sng" w="28575">
              <a:solidFill>
                <a:srgbClr val="D0CECE"/>
              </a:solidFill>
              <a:prstDash val="solid"/>
              <a:miter lim="800000"/>
              <a:headEnd len="sm" w="sm" type="none"/>
              <a:tailEnd len="med" w="med" type="triangle"/>
            </a:ln>
          </p:spPr>
        </p:cxnSp>
        <p:cxnSp>
          <p:nvCxnSpPr>
            <p:cNvPr id="330" name="Google Shape;330;p23"/>
            <p:cNvCxnSpPr>
              <a:endCxn id="326" idx="0"/>
            </p:cNvCxnSpPr>
            <p:nvPr/>
          </p:nvCxnSpPr>
          <p:spPr>
            <a:xfrm>
              <a:off x="8592636" y="1648585"/>
              <a:ext cx="9600" cy="317100"/>
            </a:xfrm>
            <a:prstGeom prst="straightConnector1">
              <a:avLst/>
            </a:prstGeom>
            <a:noFill/>
            <a:ln cap="flat" cmpd="sng" w="38100">
              <a:solidFill>
                <a:schemeClr val="dk1"/>
              </a:solidFill>
              <a:prstDash val="solid"/>
              <a:miter lim="800000"/>
              <a:headEnd len="sm" w="sm" type="none"/>
              <a:tailEnd len="med" w="med" type="triangl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313">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4"/>
          <p:cNvSpPr txBox="1"/>
          <p:nvPr>
            <p:ph idx="4294967295" type="title"/>
          </p:nvPr>
        </p:nvSpPr>
        <p:spPr>
          <a:xfrm>
            <a:off x="213282" y="502028"/>
            <a:ext cx="8584059"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Singleton Pattern</a:t>
            </a:r>
            <a:endParaRPr b="1" sz="2800">
              <a:solidFill>
                <a:schemeClr val="accent2"/>
              </a:solidFill>
              <a:latin typeface="Calibri"/>
              <a:ea typeface="Calibri"/>
              <a:cs typeface="Calibri"/>
              <a:sym typeface="Calibri"/>
            </a:endParaRPr>
          </a:p>
        </p:txBody>
      </p:sp>
      <p:sp>
        <p:nvSpPr>
          <p:cNvPr id="337" name="Google Shape;337;p24"/>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338" name="Google Shape;338;p24"/>
          <p:cNvSpPr txBox="1"/>
          <p:nvPr/>
        </p:nvSpPr>
        <p:spPr>
          <a:xfrm>
            <a:off x="213282" y="1113322"/>
            <a:ext cx="9121217" cy="5624245"/>
          </a:xfrm>
          <a:prstGeom prst="rect">
            <a:avLst/>
          </a:prstGeom>
          <a:noFill/>
          <a:ln>
            <a:noFill/>
          </a:ln>
        </p:spPr>
        <p:txBody>
          <a:bodyPr anchorCtr="0" anchor="t" bIns="45700" lIns="91425" spcFirstLastPara="1" rIns="548625" wrap="square" tIns="45700">
            <a:noAutofit/>
          </a:bodyPr>
          <a:lstStyle/>
          <a:p>
            <a:pPr indent="0" lvl="0" marL="0" marR="0" rtl="0" algn="l">
              <a:spcBef>
                <a:spcPts val="0"/>
              </a:spcBef>
              <a:spcAft>
                <a:spcPts val="0"/>
              </a:spcAft>
              <a:buNone/>
            </a:pPr>
            <a:r>
              <a:rPr lang="en-US" sz="2400">
                <a:solidFill>
                  <a:schemeClr val="dk1"/>
                </a:solidFill>
                <a:latin typeface="Calibri"/>
                <a:ea typeface="Calibri"/>
                <a:cs typeface="Calibri"/>
                <a:sym typeface="Calibri"/>
              </a:rPr>
              <a:t>The implementation involves a static member in the "Singleton" class, a private constructor and a static public method that returns a reference to the static member</a:t>
            </a:r>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rPr lang="en-US" sz="2400">
                <a:solidFill>
                  <a:schemeClr val="dk1"/>
                </a:solidFill>
                <a:latin typeface="Calibri"/>
                <a:ea typeface="Calibri"/>
                <a:cs typeface="Calibri"/>
                <a:sym typeface="Calibri"/>
              </a:rPr>
              <a:t>The Singleton Pattern defines a getInstance operation which exposes the unique instance which is accessed by the clients. getInstance() is responsible for creating its class unique instance in case it is not created yet and to return that instance</a:t>
            </a:r>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pic>
        <p:nvPicPr>
          <p:cNvPr descr="Singleton Implementation - UML Class Diagram" id="339" name="Google Shape;339;p24"/>
          <p:cNvPicPr preferRelativeResize="0"/>
          <p:nvPr/>
        </p:nvPicPr>
        <p:blipFill rotWithShape="1">
          <a:blip r:embed="rId3">
            <a:alphaModFix/>
          </a:blip>
          <a:srcRect b="0" l="0" r="0" t="0"/>
          <a:stretch/>
        </p:blipFill>
        <p:spPr>
          <a:xfrm>
            <a:off x="276288" y="2315381"/>
            <a:ext cx="4824536" cy="2664297"/>
          </a:xfrm>
          <a:prstGeom prst="rect">
            <a:avLst/>
          </a:prstGeom>
          <a:noFill/>
          <a:ln>
            <a:noFill/>
          </a:ln>
        </p:spPr>
      </p:pic>
      <p:pic>
        <p:nvPicPr>
          <p:cNvPr id="340" name="Google Shape;340;p24"/>
          <p:cNvPicPr preferRelativeResize="0"/>
          <p:nvPr/>
        </p:nvPicPr>
        <p:blipFill rotWithShape="1">
          <a:blip r:embed="rId4">
            <a:alphaModFix/>
          </a:blip>
          <a:srcRect b="0" l="0" r="0" t="0"/>
          <a:stretch/>
        </p:blipFill>
        <p:spPr>
          <a:xfrm>
            <a:off x="5337145" y="2097465"/>
            <a:ext cx="2931861" cy="310012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337">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25"/>
          <p:cNvSpPr txBox="1"/>
          <p:nvPr>
            <p:ph idx="4294967295" type="title"/>
          </p:nvPr>
        </p:nvSpPr>
        <p:spPr>
          <a:xfrm>
            <a:off x="213282" y="502028"/>
            <a:ext cx="8584059"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 Anti Pattern</a:t>
            </a:r>
            <a:endParaRPr b="1" sz="2800">
              <a:solidFill>
                <a:schemeClr val="accent2"/>
              </a:solidFill>
              <a:latin typeface="Calibri"/>
              <a:ea typeface="Calibri"/>
              <a:cs typeface="Calibri"/>
              <a:sym typeface="Calibri"/>
            </a:endParaRPr>
          </a:p>
        </p:txBody>
      </p:sp>
      <p:sp>
        <p:nvSpPr>
          <p:cNvPr id="347" name="Google Shape;347;p25"/>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348" name="Google Shape;348;p25"/>
          <p:cNvSpPr txBox="1"/>
          <p:nvPr/>
        </p:nvSpPr>
        <p:spPr>
          <a:xfrm>
            <a:off x="213282" y="1268300"/>
            <a:ext cx="8760597" cy="4813524"/>
          </a:xfrm>
          <a:prstGeom prst="rect">
            <a:avLst/>
          </a:prstGeom>
          <a:noFill/>
          <a:ln>
            <a:noFill/>
          </a:ln>
        </p:spPr>
        <p:txBody>
          <a:bodyPr anchorCtr="0" anchor="t" bIns="45700" lIns="91425" spcFirstLastPara="1" rIns="548625" wrap="square" tIns="45700">
            <a:noAutofit/>
          </a:bodyPr>
          <a:lstStyle/>
          <a:p>
            <a:pPr indent="-342900" lvl="0" marL="342900" marR="0" rtl="0" algn="just">
              <a:lnSpc>
                <a:spcPct val="120000"/>
              </a:lnSpc>
              <a:spcBef>
                <a:spcPts val="0"/>
              </a:spcBef>
              <a:spcAft>
                <a:spcPts val="0"/>
              </a:spcAft>
              <a:buClr>
                <a:schemeClr val="dk1"/>
              </a:buClr>
              <a:buSzPts val="2400"/>
              <a:buFont typeface="Noto Sans Symbols"/>
              <a:buChar char="▪"/>
            </a:pPr>
            <a:r>
              <a:rPr lang="en-US" sz="2400">
                <a:solidFill>
                  <a:schemeClr val="dk1"/>
                </a:solidFill>
                <a:latin typeface="Calibri"/>
                <a:ea typeface="Calibri"/>
                <a:cs typeface="Calibri"/>
                <a:sym typeface="Calibri"/>
              </a:rPr>
              <a:t>Patterns describe desirable behavior and Antipatterns describe situations one had better avoid</a:t>
            </a:r>
            <a:endParaRPr/>
          </a:p>
          <a:p>
            <a:pPr indent="-342900" lvl="0" marL="342900" marR="0" rtl="0" algn="just">
              <a:lnSpc>
                <a:spcPct val="120000"/>
              </a:lnSpc>
              <a:spcBef>
                <a:spcPts val="800"/>
              </a:spcBef>
              <a:spcAft>
                <a:spcPts val="0"/>
              </a:spcAft>
              <a:buClr>
                <a:schemeClr val="dk1"/>
              </a:buClr>
              <a:buSzPts val="2400"/>
              <a:buFont typeface="Noto Sans Symbols"/>
              <a:buChar char="▪"/>
            </a:pPr>
            <a:r>
              <a:rPr lang="en-US" sz="2400">
                <a:solidFill>
                  <a:schemeClr val="dk1"/>
                </a:solidFill>
                <a:latin typeface="Calibri"/>
                <a:ea typeface="Calibri"/>
                <a:cs typeface="Calibri"/>
                <a:sym typeface="Calibri"/>
              </a:rPr>
              <a:t>In agile approaches (XP), refactoring is applied whenever an antipattern has been introduced</a:t>
            </a:r>
            <a:endParaRPr/>
          </a:p>
          <a:p>
            <a:pPr indent="0" lvl="0" marL="0" marR="0" rtl="0" algn="l">
              <a:lnSpc>
                <a:spcPct val="120000"/>
              </a:lnSpc>
              <a:spcBef>
                <a:spcPts val="800"/>
              </a:spcBef>
              <a:spcAft>
                <a:spcPts val="0"/>
              </a:spcAft>
              <a:buNone/>
            </a:pPr>
            <a:r>
              <a:t/>
            </a:r>
            <a:endParaRPr sz="2400">
              <a:solidFill>
                <a:schemeClr val="dk1"/>
              </a:solidFill>
              <a:latin typeface="Calibri"/>
              <a:ea typeface="Calibri"/>
              <a:cs typeface="Calibri"/>
              <a:sym typeface="Calibri"/>
            </a:endParaRPr>
          </a:p>
          <a:p>
            <a:pPr indent="0" lvl="1" marL="365760" marR="0" rtl="0" algn="l">
              <a:lnSpc>
                <a:spcPct val="120000"/>
              </a:lnSpc>
              <a:spcBef>
                <a:spcPts val="800"/>
              </a:spcBef>
              <a:spcAft>
                <a:spcPts val="0"/>
              </a:spcAft>
              <a:buNone/>
            </a:pPr>
            <a:r>
              <a:rPr b="0" i="0" lang="en-US" sz="2400" u="none" cap="none" strike="noStrike">
                <a:solidFill>
                  <a:schemeClr val="dk1"/>
                </a:solidFill>
                <a:latin typeface="Calibri"/>
                <a:ea typeface="Calibri"/>
                <a:cs typeface="Calibri"/>
                <a:sym typeface="Calibri"/>
              </a:rPr>
              <a:t>Eg.</a:t>
            </a:r>
            <a:endParaRPr b="0" i="0" sz="2400" u="none" cap="none" strike="noStrike">
              <a:solidFill>
                <a:schemeClr val="dk1"/>
              </a:solidFill>
              <a:latin typeface="Calibri"/>
              <a:ea typeface="Calibri"/>
              <a:cs typeface="Calibri"/>
              <a:sym typeface="Calibri"/>
            </a:endParaRPr>
          </a:p>
          <a:p>
            <a:pPr indent="0" lvl="1" marL="365760" marR="0" rtl="0" algn="l">
              <a:lnSpc>
                <a:spcPct val="120000"/>
              </a:lnSpc>
              <a:spcBef>
                <a:spcPts val="800"/>
              </a:spcBef>
              <a:spcAft>
                <a:spcPts val="0"/>
              </a:spcAft>
              <a:buNone/>
            </a:pPr>
            <a:r>
              <a:rPr b="0" i="1" lang="en-US" sz="2400" u="none" cap="none" strike="noStrike">
                <a:solidFill>
                  <a:schemeClr val="dk1"/>
                </a:solidFill>
                <a:latin typeface="Calibri"/>
                <a:ea typeface="Calibri"/>
                <a:cs typeface="Calibri"/>
                <a:sym typeface="Calibri"/>
              </a:rPr>
              <a:t>God class</a:t>
            </a:r>
            <a:r>
              <a:rPr b="0" i="0" lang="en-US" sz="2400" u="none" cap="none" strike="noStrike">
                <a:solidFill>
                  <a:schemeClr val="dk1"/>
                </a:solidFill>
                <a:latin typeface="Calibri"/>
                <a:ea typeface="Calibri"/>
                <a:cs typeface="Calibri"/>
                <a:sym typeface="Calibri"/>
              </a:rPr>
              <a:t>: class that holds most responsibilities</a:t>
            </a:r>
            <a:endParaRPr/>
          </a:p>
          <a:p>
            <a:pPr indent="0" lvl="1" marL="365760" marR="0" rtl="0" algn="l">
              <a:lnSpc>
                <a:spcPct val="120000"/>
              </a:lnSpc>
              <a:spcBef>
                <a:spcPts val="800"/>
              </a:spcBef>
              <a:spcAft>
                <a:spcPts val="0"/>
              </a:spcAft>
              <a:buNone/>
            </a:pPr>
            <a:r>
              <a:rPr b="0" i="1" lang="en-US" sz="2400" u="none" cap="none" strike="noStrike">
                <a:solidFill>
                  <a:schemeClr val="dk1"/>
                </a:solidFill>
                <a:latin typeface="Calibri"/>
                <a:ea typeface="Calibri"/>
                <a:cs typeface="Calibri"/>
                <a:sym typeface="Calibri"/>
              </a:rPr>
              <a:t>Lava flow</a:t>
            </a:r>
            <a:r>
              <a:rPr b="0" i="0" lang="en-US" sz="2400" u="none" cap="none" strike="noStrike">
                <a:solidFill>
                  <a:schemeClr val="dk1"/>
                </a:solidFill>
                <a:latin typeface="Calibri"/>
                <a:ea typeface="Calibri"/>
                <a:cs typeface="Calibri"/>
                <a:sym typeface="Calibri"/>
              </a:rPr>
              <a:t>: dead code which gets carried forward indefinitely</a:t>
            </a:r>
            <a:endParaRPr/>
          </a:p>
          <a:p>
            <a:pPr indent="0" lvl="1" marL="365760" marR="0" rtl="0" algn="l">
              <a:lnSpc>
                <a:spcPct val="120000"/>
              </a:lnSpc>
              <a:spcBef>
                <a:spcPts val="800"/>
              </a:spcBef>
              <a:spcAft>
                <a:spcPts val="0"/>
              </a:spcAft>
              <a:buNone/>
            </a:pPr>
            <a:r>
              <a:rPr b="0" i="0" lang="en-US" sz="2400" u="none" cap="none" strike="noStrike">
                <a:solidFill>
                  <a:schemeClr val="dk1"/>
                </a:solidFill>
                <a:latin typeface="Calibri"/>
                <a:ea typeface="Calibri"/>
                <a:cs typeface="Calibri"/>
                <a:sym typeface="Calibri"/>
              </a:rPr>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347">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grpSp>
        <p:nvGrpSpPr>
          <p:cNvPr id="353" name="Google Shape;353;p26"/>
          <p:cNvGrpSpPr/>
          <p:nvPr/>
        </p:nvGrpSpPr>
        <p:grpSpPr>
          <a:xfrm>
            <a:off x="313844" y="349466"/>
            <a:ext cx="11518407" cy="6218388"/>
            <a:chOff x="313844" y="349466"/>
            <a:chExt cx="11518407" cy="6218388"/>
          </a:xfrm>
        </p:grpSpPr>
        <p:sp>
          <p:nvSpPr>
            <p:cNvPr id="354" name="Google Shape;354;p26"/>
            <p:cNvSpPr/>
            <p:nvPr/>
          </p:nvSpPr>
          <p:spPr>
            <a:xfrm>
              <a:off x="11786532" y="360726"/>
              <a:ext cx="45719" cy="1066895"/>
            </a:xfrm>
            <a:prstGeom prst="rect">
              <a:avLst/>
            </a:prstGeom>
            <a:solidFill>
              <a:srgbClr val="F4B08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5" name="Google Shape;355;p26"/>
            <p:cNvSpPr/>
            <p:nvPr/>
          </p:nvSpPr>
          <p:spPr>
            <a:xfrm rot="5400000">
              <a:off x="11275944" y="-161122"/>
              <a:ext cx="45719" cy="1066895"/>
            </a:xfrm>
            <a:prstGeom prst="rect">
              <a:avLst/>
            </a:prstGeom>
            <a:solidFill>
              <a:srgbClr val="F4B08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6" name="Google Shape;356;p26"/>
            <p:cNvSpPr/>
            <p:nvPr/>
          </p:nvSpPr>
          <p:spPr>
            <a:xfrm rot="5400000">
              <a:off x="824432" y="6011547"/>
              <a:ext cx="45719" cy="1066895"/>
            </a:xfrm>
            <a:prstGeom prst="rect">
              <a:avLst/>
            </a:prstGeom>
            <a:solidFill>
              <a:srgbClr val="F4B08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7" name="Google Shape;357;p26"/>
            <p:cNvSpPr/>
            <p:nvPr/>
          </p:nvSpPr>
          <p:spPr>
            <a:xfrm rot="10800000">
              <a:off x="313844" y="5489699"/>
              <a:ext cx="45719" cy="1066895"/>
            </a:xfrm>
            <a:prstGeom prst="rect">
              <a:avLst/>
            </a:prstGeom>
            <a:solidFill>
              <a:srgbClr val="F4B08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3"/>
          <p:cNvSpPr txBox="1"/>
          <p:nvPr>
            <p:ph idx="4294967295" type="title"/>
          </p:nvPr>
        </p:nvSpPr>
        <p:spPr>
          <a:xfrm>
            <a:off x="133844" y="519688"/>
            <a:ext cx="8758230"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160"/>
              <a:buFont typeface="Calibri"/>
              <a:buNone/>
            </a:pPr>
            <a:r>
              <a:rPr b="1" lang="en-US" sz="2160">
                <a:solidFill>
                  <a:schemeClr val="accent2"/>
                </a:solidFill>
                <a:latin typeface="Calibri"/>
                <a:ea typeface="Calibri"/>
                <a:cs typeface="Calibri"/>
                <a:sym typeface="Calibri"/>
              </a:rPr>
              <a:t>Combined View of Architectural Styles, Patterns and Design Patterns</a:t>
            </a:r>
            <a:endParaRPr b="1" sz="2520">
              <a:solidFill>
                <a:schemeClr val="accent2"/>
              </a:solidFill>
              <a:latin typeface="Calibri"/>
              <a:ea typeface="Calibri"/>
              <a:cs typeface="Calibri"/>
              <a:sym typeface="Calibri"/>
            </a:endParaRPr>
          </a:p>
        </p:txBody>
      </p:sp>
      <p:sp>
        <p:nvSpPr>
          <p:cNvPr id="137" name="Google Shape;137;p3"/>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cxnSp>
        <p:nvCxnSpPr>
          <p:cNvPr id="138" name="Google Shape;138;p3"/>
          <p:cNvCxnSpPr/>
          <p:nvPr/>
        </p:nvCxnSpPr>
        <p:spPr>
          <a:xfrm rot="-5400000">
            <a:off x="19845" y="3271292"/>
            <a:ext cx="3581400" cy="3175"/>
          </a:xfrm>
          <a:prstGeom prst="straightConnector1">
            <a:avLst/>
          </a:prstGeom>
          <a:noFill/>
          <a:ln cap="flat" cmpd="sng" w="19050">
            <a:solidFill>
              <a:schemeClr val="dk1"/>
            </a:solidFill>
            <a:prstDash val="solid"/>
            <a:miter lim="800000"/>
            <a:headEnd len="sm" w="sm" type="none"/>
            <a:tailEnd len="med" w="med" type="stealth"/>
          </a:ln>
        </p:spPr>
      </p:cxnSp>
      <p:cxnSp>
        <p:nvCxnSpPr>
          <p:cNvPr id="139" name="Google Shape;139;p3"/>
          <p:cNvCxnSpPr/>
          <p:nvPr/>
        </p:nvCxnSpPr>
        <p:spPr>
          <a:xfrm>
            <a:off x="1810544" y="5061992"/>
            <a:ext cx="6172200" cy="1588"/>
          </a:xfrm>
          <a:prstGeom prst="straightConnector1">
            <a:avLst/>
          </a:prstGeom>
          <a:noFill/>
          <a:ln cap="flat" cmpd="sng" w="19050">
            <a:solidFill>
              <a:schemeClr val="dk1"/>
            </a:solidFill>
            <a:prstDash val="solid"/>
            <a:miter lim="800000"/>
            <a:headEnd len="sm" w="sm" type="none"/>
            <a:tailEnd len="med" w="med" type="stealth"/>
          </a:ln>
        </p:spPr>
      </p:cxnSp>
      <p:sp>
        <p:nvSpPr>
          <p:cNvPr id="140" name="Google Shape;140;p3"/>
          <p:cNvSpPr txBox="1"/>
          <p:nvPr/>
        </p:nvSpPr>
        <p:spPr>
          <a:xfrm>
            <a:off x="545881" y="2609090"/>
            <a:ext cx="1335622" cy="10772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Arial"/>
                <a:ea typeface="Arial"/>
                <a:cs typeface="Arial"/>
                <a:sym typeface="Arial"/>
              </a:rPr>
              <a:t>Knowledge </a:t>
            </a:r>
            <a:br>
              <a:rPr b="1" lang="en-US" sz="1600">
                <a:solidFill>
                  <a:schemeClr val="dk1"/>
                </a:solidFill>
                <a:latin typeface="Arial"/>
                <a:ea typeface="Arial"/>
                <a:cs typeface="Arial"/>
                <a:sym typeface="Arial"/>
              </a:rPr>
            </a:br>
            <a:r>
              <a:rPr b="1" lang="en-US" sz="1600">
                <a:solidFill>
                  <a:schemeClr val="dk1"/>
                </a:solidFill>
                <a:latin typeface="Arial"/>
                <a:ea typeface="Arial"/>
                <a:cs typeface="Arial"/>
                <a:sym typeface="Arial"/>
              </a:rPr>
              <a:t>level of the </a:t>
            </a:r>
            <a:br>
              <a:rPr b="1" lang="en-US" sz="1600">
                <a:solidFill>
                  <a:schemeClr val="dk1"/>
                </a:solidFill>
                <a:latin typeface="Arial"/>
                <a:ea typeface="Arial"/>
                <a:cs typeface="Arial"/>
                <a:sym typeface="Arial"/>
              </a:rPr>
            </a:br>
            <a:r>
              <a:rPr b="1" lang="en-US" sz="1600">
                <a:solidFill>
                  <a:schemeClr val="dk1"/>
                </a:solidFill>
                <a:latin typeface="Arial"/>
                <a:ea typeface="Arial"/>
                <a:cs typeface="Arial"/>
                <a:sym typeface="Arial"/>
              </a:rPr>
              <a:t>problem </a:t>
            </a:r>
            <a:br>
              <a:rPr b="1" lang="en-US" sz="1600">
                <a:solidFill>
                  <a:schemeClr val="dk1"/>
                </a:solidFill>
                <a:latin typeface="Arial"/>
                <a:ea typeface="Arial"/>
                <a:cs typeface="Arial"/>
                <a:sym typeface="Arial"/>
              </a:rPr>
            </a:br>
            <a:r>
              <a:rPr b="1" lang="en-US" sz="1600">
                <a:solidFill>
                  <a:schemeClr val="dk1"/>
                </a:solidFill>
                <a:latin typeface="Arial"/>
                <a:ea typeface="Arial"/>
                <a:cs typeface="Arial"/>
                <a:sym typeface="Arial"/>
              </a:rPr>
              <a:t>domain</a:t>
            </a:r>
            <a:endParaRPr sz="1600">
              <a:solidFill>
                <a:schemeClr val="dk1"/>
              </a:solidFill>
              <a:latin typeface="Arial"/>
              <a:ea typeface="Arial"/>
              <a:cs typeface="Arial"/>
              <a:sym typeface="Arial"/>
            </a:endParaRPr>
          </a:p>
        </p:txBody>
      </p:sp>
      <p:sp>
        <p:nvSpPr>
          <p:cNvPr id="141" name="Google Shape;141;p3"/>
          <p:cNvSpPr txBox="1"/>
          <p:nvPr/>
        </p:nvSpPr>
        <p:spPr>
          <a:xfrm>
            <a:off x="1200944" y="1404392"/>
            <a:ext cx="601663" cy="3079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400">
                <a:solidFill>
                  <a:schemeClr val="dk1"/>
                </a:solidFill>
                <a:latin typeface="Arial"/>
                <a:ea typeface="Arial"/>
                <a:cs typeface="Arial"/>
                <a:sym typeface="Arial"/>
              </a:rPr>
              <a:t>deep</a:t>
            </a:r>
            <a:endParaRPr/>
          </a:p>
        </p:txBody>
      </p:sp>
      <p:sp>
        <p:nvSpPr>
          <p:cNvPr id="142" name="Google Shape;142;p3"/>
          <p:cNvSpPr txBox="1"/>
          <p:nvPr/>
        </p:nvSpPr>
        <p:spPr>
          <a:xfrm>
            <a:off x="896144" y="4833392"/>
            <a:ext cx="839788" cy="3079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400">
                <a:solidFill>
                  <a:schemeClr val="dk1"/>
                </a:solidFill>
                <a:latin typeface="Arial"/>
                <a:ea typeface="Arial"/>
                <a:cs typeface="Arial"/>
                <a:sym typeface="Arial"/>
              </a:rPr>
              <a:t>shallow</a:t>
            </a:r>
            <a:endParaRPr/>
          </a:p>
        </p:txBody>
      </p:sp>
      <p:sp>
        <p:nvSpPr>
          <p:cNvPr id="143" name="Google Shape;143;p3"/>
          <p:cNvSpPr txBox="1"/>
          <p:nvPr/>
        </p:nvSpPr>
        <p:spPr>
          <a:xfrm>
            <a:off x="2039144" y="5138192"/>
            <a:ext cx="1339850" cy="5238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400">
                <a:solidFill>
                  <a:schemeClr val="dk1"/>
                </a:solidFill>
                <a:latin typeface="Arial"/>
                <a:ea typeface="Arial"/>
                <a:cs typeface="Arial"/>
                <a:sym typeface="Arial"/>
              </a:rPr>
              <a:t>programming</a:t>
            </a:r>
            <a:endParaRPr/>
          </a:p>
          <a:p>
            <a:pPr indent="0" lvl="0" marL="0" marR="0" rtl="0" algn="l">
              <a:spcBef>
                <a:spcPts val="0"/>
              </a:spcBef>
              <a:spcAft>
                <a:spcPts val="0"/>
              </a:spcAft>
              <a:buNone/>
            </a:pPr>
            <a:r>
              <a:rPr b="1" i="1" lang="en-US" sz="1400">
                <a:solidFill>
                  <a:schemeClr val="dk1"/>
                </a:solidFill>
                <a:latin typeface="Arial"/>
                <a:ea typeface="Arial"/>
                <a:cs typeface="Arial"/>
                <a:sym typeface="Arial"/>
              </a:rPr>
              <a:t>level</a:t>
            </a:r>
            <a:endParaRPr/>
          </a:p>
        </p:txBody>
      </p:sp>
      <p:sp>
        <p:nvSpPr>
          <p:cNvPr id="144" name="Google Shape;144;p3"/>
          <p:cNvSpPr txBox="1"/>
          <p:nvPr/>
        </p:nvSpPr>
        <p:spPr>
          <a:xfrm>
            <a:off x="4096544" y="5138192"/>
            <a:ext cx="1546225" cy="7381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400">
                <a:solidFill>
                  <a:schemeClr val="dk1"/>
                </a:solidFill>
                <a:latin typeface="Arial"/>
                <a:ea typeface="Arial"/>
                <a:cs typeface="Arial"/>
                <a:sym typeface="Arial"/>
              </a:rPr>
              <a:t>software design</a:t>
            </a:r>
            <a:endParaRPr/>
          </a:p>
          <a:p>
            <a:pPr indent="0" lvl="0" marL="0" marR="0" rtl="0" algn="l">
              <a:spcBef>
                <a:spcPts val="0"/>
              </a:spcBef>
              <a:spcAft>
                <a:spcPts val="0"/>
              </a:spcAft>
              <a:buNone/>
            </a:pPr>
            <a:r>
              <a:rPr b="1" i="1" lang="en-US" sz="1400">
                <a:solidFill>
                  <a:schemeClr val="dk1"/>
                </a:solidFill>
                <a:latin typeface="Arial"/>
                <a:ea typeface="Arial"/>
                <a:cs typeface="Arial"/>
                <a:sym typeface="Arial"/>
              </a:rPr>
              <a:t>component</a:t>
            </a:r>
            <a:endParaRPr/>
          </a:p>
          <a:p>
            <a:pPr indent="0" lvl="0" marL="0" marR="0" rtl="0" algn="l">
              <a:spcBef>
                <a:spcPts val="0"/>
              </a:spcBef>
              <a:spcAft>
                <a:spcPts val="0"/>
              </a:spcAft>
              <a:buNone/>
            </a:pPr>
            <a:r>
              <a:rPr b="1" i="1" lang="en-US" sz="1400">
                <a:solidFill>
                  <a:schemeClr val="dk1"/>
                </a:solidFill>
                <a:latin typeface="Arial"/>
                <a:ea typeface="Arial"/>
                <a:cs typeface="Arial"/>
                <a:sym typeface="Arial"/>
              </a:rPr>
              <a:t>level</a:t>
            </a:r>
            <a:endParaRPr/>
          </a:p>
        </p:txBody>
      </p:sp>
      <p:sp>
        <p:nvSpPr>
          <p:cNvPr id="145" name="Google Shape;145;p3"/>
          <p:cNvSpPr txBox="1"/>
          <p:nvPr/>
        </p:nvSpPr>
        <p:spPr>
          <a:xfrm>
            <a:off x="6534944" y="5138192"/>
            <a:ext cx="1628775" cy="5238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400">
                <a:solidFill>
                  <a:schemeClr val="dk1"/>
                </a:solidFill>
                <a:latin typeface="Arial"/>
                <a:ea typeface="Arial"/>
                <a:cs typeface="Arial"/>
                <a:sym typeface="Arial"/>
              </a:rPr>
              <a:t>Software System</a:t>
            </a:r>
            <a:endParaRPr/>
          </a:p>
          <a:p>
            <a:pPr indent="0" lvl="0" marL="0" marR="0" rtl="0" algn="l">
              <a:spcBef>
                <a:spcPts val="0"/>
              </a:spcBef>
              <a:spcAft>
                <a:spcPts val="0"/>
              </a:spcAft>
              <a:buNone/>
            </a:pPr>
            <a:r>
              <a:rPr b="1" i="1" lang="en-US" sz="1400">
                <a:solidFill>
                  <a:schemeClr val="dk1"/>
                </a:solidFill>
                <a:latin typeface="Arial"/>
                <a:ea typeface="Arial"/>
                <a:cs typeface="Arial"/>
                <a:sym typeface="Arial"/>
              </a:rPr>
              <a:t>level </a:t>
            </a:r>
            <a:endParaRPr/>
          </a:p>
        </p:txBody>
      </p:sp>
      <p:sp>
        <p:nvSpPr>
          <p:cNvPr id="146" name="Google Shape;146;p3"/>
          <p:cNvSpPr/>
          <p:nvPr/>
        </p:nvSpPr>
        <p:spPr>
          <a:xfrm>
            <a:off x="2115344" y="3855492"/>
            <a:ext cx="1905000" cy="1022350"/>
          </a:xfrm>
          <a:custGeom>
            <a:rect b="b" l="l" r="r" t="t"/>
            <a:pathLst>
              <a:path extrusionOk="0" h="1022367" w="1499010">
                <a:moveTo>
                  <a:pt x="735081" y="163638"/>
                </a:moveTo>
                <a:cubicBezTo>
                  <a:pt x="710600" y="65714"/>
                  <a:pt x="743950" y="165368"/>
                  <a:pt x="688782" y="82615"/>
                </a:cubicBezTo>
                <a:cubicBezTo>
                  <a:pt x="682014" y="72463"/>
                  <a:pt x="685835" y="56518"/>
                  <a:pt x="677208" y="47891"/>
                </a:cubicBezTo>
                <a:cubicBezTo>
                  <a:pt x="668581" y="39264"/>
                  <a:pt x="653698" y="41122"/>
                  <a:pt x="642484" y="36316"/>
                </a:cubicBezTo>
                <a:cubicBezTo>
                  <a:pt x="557747" y="0"/>
                  <a:pt x="635244" y="22932"/>
                  <a:pt x="549886" y="1592"/>
                </a:cubicBezTo>
                <a:cubicBezTo>
                  <a:pt x="449572" y="5450"/>
                  <a:pt x="348799" y="2837"/>
                  <a:pt x="248944" y="13167"/>
                </a:cubicBezTo>
                <a:cubicBezTo>
                  <a:pt x="235107" y="14598"/>
                  <a:pt x="225083" y="27626"/>
                  <a:pt x="214220" y="36316"/>
                </a:cubicBezTo>
                <a:cubicBezTo>
                  <a:pt x="131756" y="102288"/>
                  <a:pt x="263223" y="11365"/>
                  <a:pt x="156347" y="82615"/>
                </a:cubicBezTo>
                <a:cubicBezTo>
                  <a:pt x="152489" y="94190"/>
                  <a:pt x="147165" y="105375"/>
                  <a:pt x="144772" y="117339"/>
                </a:cubicBezTo>
                <a:cubicBezTo>
                  <a:pt x="139422" y="144091"/>
                  <a:pt x="142521" y="172723"/>
                  <a:pt x="133198" y="198362"/>
                </a:cubicBezTo>
                <a:cubicBezTo>
                  <a:pt x="126605" y="216492"/>
                  <a:pt x="111378" y="230322"/>
                  <a:pt x="98473" y="244661"/>
                </a:cubicBezTo>
                <a:cubicBezTo>
                  <a:pt x="76572" y="268995"/>
                  <a:pt x="29025" y="314109"/>
                  <a:pt x="29025" y="314109"/>
                </a:cubicBezTo>
                <a:cubicBezTo>
                  <a:pt x="1007" y="398164"/>
                  <a:pt x="0" y="362900"/>
                  <a:pt x="17451" y="441430"/>
                </a:cubicBezTo>
                <a:cubicBezTo>
                  <a:pt x="20902" y="456959"/>
                  <a:pt x="20201" y="474493"/>
                  <a:pt x="29025" y="487729"/>
                </a:cubicBezTo>
                <a:cubicBezTo>
                  <a:pt x="36741" y="499304"/>
                  <a:pt x="52429" y="502792"/>
                  <a:pt x="63749" y="510878"/>
                </a:cubicBezTo>
                <a:cubicBezTo>
                  <a:pt x="79447" y="522091"/>
                  <a:pt x="93821" y="535170"/>
                  <a:pt x="110048" y="545602"/>
                </a:cubicBezTo>
                <a:cubicBezTo>
                  <a:pt x="147896" y="569933"/>
                  <a:pt x="225795" y="615051"/>
                  <a:pt x="225795" y="615051"/>
                </a:cubicBezTo>
                <a:cubicBezTo>
                  <a:pt x="233511" y="626626"/>
                  <a:pt x="239107" y="639938"/>
                  <a:pt x="248944" y="649775"/>
                </a:cubicBezTo>
                <a:cubicBezTo>
                  <a:pt x="271381" y="672212"/>
                  <a:pt x="290151" y="675085"/>
                  <a:pt x="318392" y="684499"/>
                </a:cubicBezTo>
                <a:cubicBezTo>
                  <a:pt x="404880" y="770985"/>
                  <a:pt x="343992" y="717665"/>
                  <a:pt x="410990" y="765521"/>
                </a:cubicBezTo>
                <a:cubicBezTo>
                  <a:pt x="426688" y="776734"/>
                  <a:pt x="440034" y="791619"/>
                  <a:pt x="457289" y="800246"/>
                </a:cubicBezTo>
                <a:cubicBezTo>
                  <a:pt x="471517" y="807360"/>
                  <a:pt x="488496" y="806790"/>
                  <a:pt x="503587" y="811820"/>
                </a:cubicBezTo>
                <a:cubicBezTo>
                  <a:pt x="523298" y="818390"/>
                  <a:pt x="541602" y="828860"/>
                  <a:pt x="561461" y="834970"/>
                </a:cubicBezTo>
                <a:cubicBezTo>
                  <a:pt x="591870" y="844327"/>
                  <a:pt x="623875" y="848058"/>
                  <a:pt x="654058" y="858119"/>
                </a:cubicBezTo>
                <a:lnTo>
                  <a:pt x="723506" y="881268"/>
                </a:lnTo>
                <a:cubicBezTo>
                  <a:pt x="808094" y="937662"/>
                  <a:pt x="693328" y="868010"/>
                  <a:pt x="827679" y="915992"/>
                </a:cubicBezTo>
                <a:cubicBezTo>
                  <a:pt x="860178" y="927599"/>
                  <a:pt x="891563" y="943149"/>
                  <a:pt x="920276" y="962291"/>
                </a:cubicBezTo>
                <a:cubicBezTo>
                  <a:pt x="949059" y="981479"/>
                  <a:pt x="967735" y="996003"/>
                  <a:pt x="1001299" y="1008590"/>
                </a:cubicBezTo>
                <a:cubicBezTo>
                  <a:pt x="1016194" y="1014176"/>
                  <a:pt x="1032165" y="1016307"/>
                  <a:pt x="1047598" y="1020165"/>
                </a:cubicBezTo>
                <a:cubicBezTo>
                  <a:pt x="1151770" y="1016307"/>
                  <a:pt x="1256785" y="1022367"/>
                  <a:pt x="1360114" y="1008590"/>
                </a:cubicBezTo>
                <a:cubicBezTo>
                  <a:pt x="1379837" y="1005960"/>
                  <a:pt x="1406866" y="951852"/>
                  <a:pt x="1417987" y="939142"/>
                </a:cubicBezTo>
                <a:cubicBezTo>
                  <a:pt x="1435952" y="918610"/>
                  <a:pt x="1475861" y="881268"/>
                  <a:pt x="1475861" y="881268"/>
                </a:cubicBezTo>
                <a:cubicBezTo>
                  <a:pt x="1479719" y="854261"/>
                  <a:pt x="1482085" y="826998"/>
                  <a:pt x="1487435" y="800246"/>
                </a:cubicBezTo>
                <a:cubicBezTo>
                  <a:pt x="1489828" y="788282"/>
                  <a:pt x="1499010" y="777722"/>
                  <a:pt x="1499010" y="765521"/>
                </a:cubicBezTo>
                <a:cubicBezTo>
                  <a:pt x="1499010" y="750718"/>
                  <a:pt x="1479623" y="657012"/>
                  <a:pt x="1475861" y="638200"/>
                </a:cubicBezTo>
                <a:cubicBezTo>
                  <a:pt x="1472003" y="541744"/>
                  <a:pt x="1479657" y="444134"/>
                  <a:pt x="1464286" y="348833"/>
                </a:cubicBezTo>
                <a:cubicBezTo>
                  <a:pt x="1456129" y="298258"/>
                  <a:pt x="1420325" y="288095"/>
                  <a:pt x="1394838" y="256235"/>
                </a:cubicBezTo>
                <a:cubicBezTo>
                  <a:pt x="1386148" y="245372"/>
                  <a:pt x="1380595" y="232198"/>
                  <a:pt x="1371689" y="221511"/>
                </a:cubicBezTo>
                <a:cubicBezTo>
                  <a:pt x="1361210" y="208936"/>
                  <a:pt x="1350585" y="195867"/>
                  <a:pt x="1336965" y="186787"/>
                </a:cubicBezTo>
                <a:cubicBezTo>
                  <a:pt x="1326813" y="180019"/>
                  <a:pt x="1313816" y="179071"/>
                  <a:pt x="1302241" y="175213"/>
                </a:cubicBezTo>
                <a:cubicBezTo>
                  <a:pt x="1294524" y="167496"/>
                  <a:pt x="1287613" y="158880"/>
                  <a:pt x="1279091" y="152063"/>
                </a:cubicBezTo>
                <a:cubicBezTo>
                  <a:pt x="1268228" y="143373"/>
                  <a:pt x="1255687" y="137000"/>
                  <a:pt x="1244367" y="128914"/>
                </a:cubicBezTo>
                <a:cubicBezTo>
                  <a:pt x="1228669" y="117701"/>
                  <a:pt x="1212888" y="106540"/>
                  <a:pt x="1198068" y="94190"/>
                </a:cubicBezTo>
                <a:cubicBezTo>
                  <a:pt x="1189685" y="87204"/>
                  <a:pt x="1184680" y="75920"/>
                  <a:pt x="1174919" y="71040"/>
                </a:cubicBezTo>
                <a:cubicBezTo>
                  <a:pt x="1153094" y="60127"/>
                  <a:pt x="1128620" y="55607"/>
                  <a:pt x="1105471" y="47891"/>
                </a:cubicBezTo>
                <a:lnTo>
                  <a:pt x="1070747" y="36316"/>
                </a:lnTo>
                <a:cubicBezTo>
                  <a:pt x="1036023" y="40174"/>
                  <a:pt x="1000834" y="41039"/>
                  <a:pt x="966575" y="47891"/>
                </a:cubicBezTo>
                <a:cubicBezTo>
                  <a:pt x="942647" y="52677"/>
                  <a:pt x="897127" y="71040"/>
                  <a:pt x="897127" y="71040"/>
                </a:cubicBezTo>
                <a:cubicBezTo>
                  <a:pt x="889410" y="78757"/>
                  <a:pt x="884330" y="90739"/>
                  <a:pt x="873977" y="94190"/>
                </a:cubicBezTo>
                <a:cubicBezTo>
                  <a:pt x="829431" y="109039"/>
                  <a:pt x="769839" y="105765"/>
                  <a:pt x="723506" y="105765"/>
                </a:cubicBezTo>
              </a:path>
            </a:pathLst>
          </a:custGeom>
          <a:noFill/>
          <a:ln cap="flat" cmpd="sng" w="9525">
            <a:solidFill>
              <a:schemeClr val="dk1"/>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800">
                <a:solidFill>
                  <a:schemeClr val="dk1"/>
                </a:solidFill>
                <a:latin typeface="Arial"/>
                <a:ea typeface="Arial"/>
                <a:cs typeface="Arial"/>
                <a:sym typeface="Arial"/>
              </a:rPr>
              <a:t>Design</a:t>
            </a:r>
            <a:endParaRPr/>
          </a:p>
          <a:p>
            <a:pPr indent="0" lvl="0" marL="0" marR="0" rtl="0" algn="ctr">
              <a:spcBef>
                <a:spcPts val="0"/>
              </a:spcBef>
              <a:spcAft>
                <a:spcPts val="0"/>
              </a:spcAft>
              <a:buNone/>
            </a:pPr>
            <a:r>
              <a:rPr b="1" lang="en-US" sz="1800">
                <a:solidFill>
                  <a:schemeClr val="dk1"/>
                </a:solidFill>
                <a:latin typeface="Arial"/>
                <a:ea typeface="Arial"/>
                <a:cs typeface="Arial"/>
                <a:sym typeface="Arial"/>
              </a:rPr>
              <a:t>patterns</a:t>
            </a:r>
            <a:endParaRPr/>
          </a:p>
        </p:txBody>
      </p:sp>
      <p:sp>
        <p:nvSpPr>
          <p:cNvPr id="147" name="Google Shape;147;p3"/>
          <p:cNvSpPr/>
          <p:nvPr/>
        </p:nvSpPr>
        <p:spPr>
          <a:xfrm>
            <a:off x="2839244" y="2804567"/>
            <a:ext cx="3670300" cy="1122363"/>
          </a:xfrm>
          <a:custGeom>
            <a:rect b="b" l="l" r="r" t="t"/>
            <a:pathLst>
              <a:path extrusionOk="0" h="1123371" w="3669175">
                <a:moveTo>
                  <a:pt x="532436" y="1099595"/>
                </a:moveTo>
                <a:cubicBezTo>
                  <a:pt x="422477" y="1093808"/>
                  <a:pt x="482662" y="1072969"/>
                  <a:pt x="462988" y="1053296"/>
                </a:cubicBezTo>
                <a:cubicBezTo>
                  <a:pt x="455271" y="1045580"/>
                  <a:pt x="448568" y="1036695"/>
                  <a:pt x="439838" y="1030147"/>
                </a:cubicBezTo>
                <a:cubicBezTo>
                  <a:pt x="417580" y="1013454"/>
                  <a:pt x="390063" y="1003521"/>
                  <a:pt x="370390" y="983848"/>
                </a:cubicBezTo>
                <a:cubicBezTo>
                  <a:pt x="358815" y="972273"/>
                  <a:pt x="349975" y="957073"/>
                  <a:pt x="335666" y="949124"/>
                </a:cubicBezTo>
                <a:cubicBezTo>
                  <a:pt x="314335" y="937274"/>
                  <a:pt x="266218" y="925975"/>
                  <a:pt x="266218" y="925975"/>
                </a:cubicBezTo>
                <a:cubicBezTo>
                  <a:pt x="244685" y="904441"/>
                  <a:pt x="237550" y="894278"/>
                  <a:pt x="208345" y="879676"/>
                </a:cubicBezTo>
                <a:cubicBezTo>
                  <a:pt x="197432" y="874220"/>
                  <a:pt x="185196" y="871959"/>
                  <a:pt x="173621" y="868101"/>
                </a:cubicBezTo>
                <a:cubicBezTo>
                  <a:pt x="165904" y="860385"/>
                  <a:pt x="157288" y="853473"/>
                  <a:pt x="150471" y="844952"/>
                </a:cubicBezTo>
                <a:cubicBezTo>
                  <a:pt x="141781" y="834089"/>
                  <a:pt x="137159" y="820065"/>
                  <a:pt x="127322" y="810228"/>
                </a:cubicBezTo>
                <a:cubicBezTo>
                  <a:pt x="81762" y="764668"/>
                  <a:pt x="103812" y="809748"/>
                  <a:pt x="69448" y="763929"/>
                </a:cubicBezTo>
                <a:cubicBezTo>
                  <a:pt x="52755" y="741671"/>
                  <a:pt x="38583" y="717630"/>
                  <a:pt x="23150" y="694481"/>
                </a:cubicBezTo>
                <a:lnTo>
                  <a:pt x="0" y="659757"/>
                </a:lnTo>
                <a:cubicBezTo>
                  <a:pt x="3858" y="528577"/>
                  <a:pt x="1760" y="397087"/>
                  <a:pt x="11575" y="266218"/>
                </a:cubicBezTo>
                <a:cubicBezTo>
                  <a:pt x="13400" y="241885"/>
                  <a:pt x="14421" y="210306"/>
                  <a:pt x="34724" y="196770"/>
                </a:cubicBezTo>
                <a:lnTo>
                  <a:pt x="69448" y="173620"/>
                </a:lnTo>
                <a:cubicBezTo>
                  <a:pt x="84881" y="150471"/>
                  <a:pt x="90862" y="116614"/>
                  <a:pt x="115747" y="104172"/>
                </a:cubicBezTo>
                <a:cubicBezTo>
                  <a:pt x="278529" y="22783"/>
                  <a:pt x="171461" y="60806"/>
                  <a:pt x="439838" y="46299"/>
                </a:cubicBezTo>
                <a:lnTo>
                  <a:pt x="636608" y="34724"/>
                </a:lnTo>
                <a:cubicBezTo>
                  <a:pt x="663616" y="30866"/>
                  <a:pt x="690720" y="27635"/>
                  <a:pt x="717631" y="23150"/>
                </a:cubicBezTo>
                <a:cubicBezTo>
                  <a:pt x="737036" y="19916"/>
                  <a:pt x="755849" y="12411"/>
                  <a:pt x="775504" y="11575"/>
                </a:cubicBezTo>
                <a:cubicBezTo>
                  <a:pt x="937449" y="4684"/>
                  <a:pt x="1099595" y="3858"/>
                  <a:pt x="1261641" y="0"/>
                </a:cubicBezTo>
                <a:lnTo>
                  <a:pt x="2037145" y="11575"/>
                </a:lnTo>
                <a:cubicBezTo>
                  <a:pt x="2056810" y="12121"/>
                  <a:pt x="2075662" y="19631"/>
                  <a:pt x="2095018" y="23150"/>
                </a:cubicBezTo>
                <a:cubicBezTo>
                  <a:pt x="2199085" y="42071"/>
                  <a:pt x="2128869" y="25824"/>
                  <a:pt x="2210765" y="46299"/>
                </a:cubicBezTo>
                <a:cubicBezTo>
                  <a:pt x="2222340" y="54015"/>
                  <a:pt x="2232777" y="63798"/>
                  <a:pt x="2245489" y="69448"/>
                </a:cubicBezTo>
                <a:cubicBezTo>
                  <a:pt x="2267787" y="79358"/>
                  <a:pt x="2294634" y="79063"/>
                  <a:pt x="2314937" y="92598"/>
                </a:cubicBezTo>
                <a:cubicBezTo>
                  <a:pt x="2370027" y="129324"/>
                  <a:pt x="2328012" y="106938"/>
                  <a:pt x="2395960" y="127322"/>
                </a:cubicBezTo>
                <a:cubicBezTo>
                  <a:pt x="2407921" y="130910"/>
                  <a:pt x="2489051" y="160584"/>
                  <a:pt x="2511707" y="162046"/>
                </a:cubicBezTo>
                <a:cubicBezTo>
                  <a:pt x="2615734" y="168757"/>
                  <a:pt x="2720051" y="169762"/>
                  <a:pt x="2824223" y="173620"/>
                </a:cubicBezTo>
                <a:cubicBezTo>
                  <a:pt x="2835798" y="177478"/>
                  <a:pt x="2848034" y="179739"/>
                  <a:pt x="2858947" y="185195"/>
                </a:cubicBezTo>
                <a:cubicBezTo>
                  <a:pt x="2871389" y="191416"/>
                  <a:pt x="2879949" y="206057"/>
                  <a:pt x="2893671" y="208344"/>
                </a:cubicBezTo>
                <a:cubicBezTo>
                  <a:pt x="2905706" y="210350"/>
                  <a:pt x="2916820" y="200628"/>
                  <a:pt x="2928395" y="196770"/>
                </a:cubicBezTo>
                <a:cubicBezTo>
                  <a:pt x="3002011" y="203462"/>
                  <a:pt x="3075243" y="208677"/>
                  <a:pt x="3148314" y="219919"/>
                </a:cubicBezTo>
                <a:cubicBezTo>
                  <a:pt x="3209079" y="229268"/>
                  <a:pt x="3213617" y="233970"/>
                  <a:pt x="3275636" y="254643"/>
                </a:cubicBezTo>
                <a:cubicBezTo>
                  <a:pt x="3287211" y="258501"/>
                  <a:pt x="3298234" y="264871"/>
                  <a:pt x="3310360" y="266218"/>
                </a:cubicBezTo>
                <a:lnTo>
                  <a:pt x="3414532" y="277793"/>
                </a:lnTo>
                <a:cubicBezTo>
                  <a:pt x="3466620" y="312518"/>
                  <a:pt x="3483015" y="310586"/>
                  <a:pt x="3507129" y="358815"/>
                </a:cubicBezTo>
                <a:cubicBezTo>
                  <a:pt x="3512585" y="369728"/>
                  <a:pt x="3515352" y="381808"/>
                  <a:pt x="3518704" y="393539"/>
                </a:cubicBezTo>
                <a:cubicBezTo>
                  <a:pt x="3523074" y="408835"/>
                  <a:pt x="3525708" y="424601"/>
                  <a:pt x="3530279" y="439838"/>
                </a:cubicBezTo>
                <a:cubicBezTo>
                  <a:pt x="3537291" y="463210"/>
                  <a:pt x="3553428" y="509286"/>
                  <a:pt x="3553428" y="509286"/>
                </a:cubicBezTo>
                <a:cubicBezTo>
                  <a:pt x="3557286" y="571018"/>
                  <a:pt x="3557331" y="633107"/>
                  <a:pt x="3565003" y="694481"/>
                </a:cubicBezTo>
                <a:cubicBezTo>
                  <a:pt x="3568949" y="726051"/>
                  <a:pt x="3565654" y="764582"/>
                  <a:pt x="3588152" y="787079"/>
                </a:cubicBezTo>
                <a:lnTo>
                  <a:pt x="3611302" y="810228"/>
                </a:lnTo>
                <a:cubicBezTo>
                  <a:pt x="3615160" y="825661"/>
                  <a:pt x="3615762" y="842299"/>
                  <a:pt x="3622876" y="856527"/>
                </a:cubicBezTo>
                <a:cubicBezTo>
                  <a:pt x="3627756" y="866288"/>
                  <a:pt x="3639209" y="871155"/>
                  <a:pt x="3646026" y="879676"/>
                </a:cubicBezTo>
                <a:cubicBezTo>
                  <a:pt x="3654716" y="890539"/>
                  <a:pt x="3661459" y="902825"/>
                  <a:pt x="3669175" y="914400"/>
                </a:cubicBezTo>
                <a:cubicBezTo>
                  <a:pt x="3665317" y="925975"/>
                  <a:pt x="3666227" y="940497"/>
                  <a:pt x="3657600" y="949124"/>
                </a:cubicBezTo>
                <a:cubicBezTo>
                  <a:pt x="3648973" y="957751"/>
                  <a:pt x="3634786" y="958052"/>
                  <a:pt x="3622876" y="960699"/>
                </a:cubicBezTo>
                <a:cubicBezTo>
                  <a:pt x="3599966" y="965790"/>
                  <a:pt x="3576822" y="970403"/>
                  <a:pt x="3553428" y="972274"/>
                </a:cubicBezTo>
                <a:cubicBezTo>
                  <a:pt x="3480254" y="978128"/>
                  <a:pt x="3406815" y="979990"/>
                  <a:pt x="3333509" y="983848"/>
                </a:cubicBezTo>
                <a:cubicBezTo>
                  <a:pt x="3305709" y="990798"/>
                  <a:pt x="3272469" y="993593"/>
                  <a:pt x="3252486" y="1018572"/>
                </a:cubicBezTo>
                <a:cubicBezTo>
                  <a:pt x="3226085" y="1051574"/>
                  <a:pt x="3259715" y="1055470"/>
                  <a:pt x="3217762" y="1076446"/>
                </a:cubicBezTo>
                <a:cubicBezTo>
                  <a:pt x="3195937" y="1087359"/>
                  <a:pt x="3171987" y="1093677"/>
                  <a:pt x="3148314" y="1099595"/>
                </a:cubicBezTo>
                <a:cubicBezTo>
                  <a:pt x="3053212" y="1123371"/>
                  <a:pt x="3117876" y="1109950"/>
                  <a:pt x="2951545" y="1122744"/>
                </a:cubicBezTo>
                <a:lnTo>
                  <a:pt x="1493134" y="1111170"/>
                </a:lnTo>
                <a:cubicBezTo>
                  <a:pt x="1385044" y="1109766"/>
                  <a:pt x="1276932" y="1106338"/>
                  <a:pt x="1169043" y="1099595"/>
                </a:cubicBezTo>
                <a:cubicBezTo>
                  <a:pt x="1153166" y="1098603"/>
                  <a:pt x="1138638" y="1088696"/>
                  <a:pt x="1122745" y="1088020"/>
                </a:cubicBezTo>
                <a:cubicBezTo>
                  <a:pt x="829673" y="1075549"/>
                  <a:pt x="642395" y="1105382"/>
                  <a:pt x="532436" y="1099595"/>
                </a:cubicBezTo>
                <a:close/>
              </a:path>
            </a:pathLst>
          </a:custGeom>
          <a:solidFill>
            <a:schemeClr val="accent1"/>
          </a:solidFill>
          <a:ln cap="flat" cmpd="sng" w="127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800">
                <a:solidFill>
                  <a:srgbClr val="C00000"/>
                </a:solidFill>
                <a:latin typeface="Arial"/>
                <a:ea typeface="Arial"/>
                <a:cs typeface="Arial"/>
                <a:sym typeface="Arial"/>
              </a:rPr>
              <a:t>Architectural </a:t>
            </a:r>
            <a:endParaRPr/>
          </a:p>
          <a:p>
            <a:pPr indent="0" lvl="0" marL="0" marR="0" rtl="0" algn="ctr">
              <a:spcBef>
                <a:spcPts val="0"/>
              </a:spcBef>
              <a:spcAft>
                <a:spcPts val="0"/>
              </a:spcAft>
              <a:buNone/>
            </a:pPr>
            <a:r>
              <a:rPr b="1" lang="en-US" sz="1800">
                <a:solidFill>
                  <a:srgbClr val="C00000"/>
                </a:solidFill>
                <a:latin typeface="Arial"/>
                <a:ea typeface="Arial"/>
                <a:cs typeface="Arial"/>
                <a:sym typeface="Arial"/>
              </a:rPr>
              <a:t>Styles</a:t>
            </a:r>
            <a:endParaRPr/>
          </a:p>
        </p:txBody>
      </p:sp>
      <p:sp>
        <p:nvSpPr>
          <p:cNvPr id="148" name="Google Shape;148;p3"/>
          <p:cNvSpPr/>
          <p:nvPr/>
        </p:nvSpPr>
        <p:spPr>
          <a:xfrm>
            <a:off x="3867944" y="1861592"/>
            <a:ext cx="1752600" cy="1112838"/>
          </a:xfrm>
          <a:custGeom>
            <a:rect b="b" l="l" r="r" t="t"/>
            <a:pathLst>
              <a:path extrusionOk="0" h="960699" w="1666754">
                <a:moveTo>
                  <a:pt x="509286" y="891250"/>
                </a:moveTo>
                <a:cubicBezTo>
                  <a:pt x="497711" y="879675"/>
                  <a:pt x="488182" y="865606"/>
                  <a:pt x="474562" y="856526"/>
                </a:cubicBezTo>
                <a:cubicBezTo>
                  <a:pt x="464410" y="849758"/>
                  <a:pt x="450503" y="850877"/>
                  <a:pt x="439838" y="844952"/>
                </a:cubicBezTo>
                <a:cubicBezTo>
                  <a:pt x="415517" y="831440"/>
                  <a:pt x="393539" y="814086"/>
                  <a:pt x="370390" y="798653"/>
                </a:cubicBezTo>
                <a:cubicBezTo>
                  <a:pt x="268951" y="697214"/>
                  <a:pt x="397623" y="821346"/>
                  <a:pt x="300942" y="740780"/>
                </a:cubicBezTo>
                <a:cubicBezTo>
                  <a:pt x="288367" y="730301"/>
                  <a:pt x="279537" y="715571"/>
                  <a:pt x="266217" y="706056"/>
                </a:cubicBezTo>
                <a:cubicBezTo>
                  <a:pt x="252177" y="696027"/>
                  <a:pt x="234275" y="692477"/>
                  <a:pt x="219919" y="682906"/>
                </a:cubicBezTo>
                <a:cubicBezTo>
                  <a:pt x="156368" y="640538"/>
                  <a:pt x="242645" y="675050"/>
                  <a:pt x="162045" y="648182"/>
                </a:cubicBezTo>
                <a:cubicBezTo>
                  <a:pt x="98284" y="600360"/>
                  <a:pt x="129391" y="627101"/>
                  <a:pt x="69448" y="567159"/>
                </a:cubicBezTo>
                <a:cubicBezTo>
                  <a:pt x="61731" y="559443"/>
                  <a:pt x="52351" y="553090"/>
                  <a:pt x="46298" y="544010"/>
                </a:cubicBezTo>
                <a:lnTo>
                  <a:pt x="23149" y="509286"/>
                </a:lnTo>
                <a:cubicBezTo>
                  <a:pt x="19291" y="489995"/>
                  <a:pt x="15842" y="470617"/>
                  <a:pt x="11574" y="451412"/>
                </a:cubicBezTo>
                <a:cubicBezTo>
                  <a:pt x="8123" y="435883"/>
                  <a:pt x="0" y="421022"/>
                  <a:pt x="0" y="405114"/>
                </a:cubicBezTo>
                <a:cubicBezTo>
                  <a:pt x="0" y="366339"/>
                  <a:pt x="5678" y="327691"/>
                  <a:pt x="11574" y="289367"/>
                </a:cubicBezTo>
                <a:cubicBezTo>
                  <a:pt x="13429" y="277308"/>
                  <a:pt x="15338" y="264016"/>
                  <a:pt x="23149" y="254643"/>
                </a:cubicBezTo>
                <a:cubicBezTo>
                  <a:pt x="35499" y="239823"/>
                  <a:pt x="54930" y="232622"/>
                  <a:pt x="69448" y="219919"/>
                </a:cubicBezTo>
                <a:cubicBezTo>
                  <a:pt x="85873" y="205547"/>
                  <a:pt x="100314" y="189053"/>
                  <a:pt x="115747" y="173620"/>
                </a:cubicBezTo>
                <a:cubicBezTo>
                  <a:pt x="127322" y="162045"/>
                  <a:pt x="135830" y="146216"/>
                  <a:pt x="150471" y="138896"/>
                </a:cubicBezTo>
                <a:cubicBezTo>
                  <a:pt x="165904" y="131180"/>
                  <a:pt x="180910" y="122544"/>
                  <a:pt x="196769" y="115747"/>
                </a:cubicBezTo>
                <a:cubicBezTo>
                  <a:pt x="207983" y="110941"/>
                  <a:pt x="220580" y="109628"/>
                  <a:pt x="231493" y="104172"/>
                </a:cubicBezTo>
                <a:cubicBezTo>
                  <a:pt x="243935" y="97951"/>
                  <a:pt x="253431" y="86503"/>
                  <a:pt x="266217" y="81023"/>
                </a:cubicBezTo>
                <a:cubicBezTo>
                  <a:pt x="280839" y="74757"/>
                  <a:pt x="297169" y="73634"/>
                  <a:pt x="312516" y="69448"/>
                </a:cubicBezTo>
                <a:cubicBezTo>
                  <a:pt x="339615" y="62058"/>
                  <a:pt x="366531" y="54015"/>
                  <a:pt x="393539" y="46299"/>
                </a:cubicBezTo>
                <a:cubicBezTo>
                  <a:pt x="401255" y="38582"/>
                  <a:pt x="407330" y="28764"/>
                  <a:pt x="416688" y="23149"/>
                </a:cubicBezTo>
                <a:cubicBezTo>
                  <a:pt x="434481" y="12473"/>
                  <a:pt x="496844" y="2488"/>
                  <a:pt x="509286" y="0"/>
                </a:cubicBezTo>
                <a:cubicBezTo>
                  <a:pt x="563301" y="3858"/>
                  <a:pt x="617476" y="5906"/>
                  <a:pt x="671331" y="11575"/>
                </a:cubicBezTo>
                <a:cubicBezTo>
                  <a:pt x="690896" y="13634"/>
                  <a:pt x="709666" y="20850"/>
                  <a:pt x="729205" y="23149"/>
                </a:cubicBezTo>
                <a:cubicBezTo>
                  <a:pt x="775346" y="28577"/>
                  <a:pt x="821802" y="30866"/>
                  <a:pt x="868101" y="34724"/>
                </a:cubicBezTo>
                <a:cubicBezTo>
                  <a:pt x="879676" y="38582"/>
                  <a:pt x="894198" y="37672"/>
                  <a:pt x="902825" y="46299"/>
                </a:cubicBezTo>
                <a:cubicBezTo>
                  <a:pt x="911452" y="54926"/>
                  <a:pt x="908944" y="70110"/>
                  <a:pt x="914400" y="81023"/>
                </a:cubicBezTo>
                <a:cubicBezTo>
                  <a:pt x="920621" y="93465"/>
                  <a:pt x="927712" y="105910"/>
                  <a:pt x="937549" y="115747"/>
                </a:cubicBezTo>
                <a:cubicBezTo>
                  <a:pt x="951190" y="129388"/>
                  <a:pt x="969201" y="137916"/>
                  <a:pt x="983848" y="150471"/>
                </a:cubicBezTo>
                <a:cubicBezTo>
                  <a:pt x="996276" y="161124"/>
                  <a:pt x="1005252" y="175681"/>
                  <a:pt x="1018572" y="185195"/>
                </a:cubicBezTo>
                <a:cubicBezTo>
                  <a:pt x="1055117" y="211298"/>
                  <a:pt x="1105056" y="219243"/>
                  <a:pt x="1145893" y="231494"/>
                </a:cubicBezTo>
                <a:cubicBezTo>
                  <a:pt x="1157579" y="235000"/>
                  <a:pt x="1168434" y="242409"/>
                  <a:pt x="1180617" y="243068"/>
                </a:cubicBezTo>
                <a:cubicBezTo>
                  <a:pt x="1311662" y="250151"/>
                  <a:pt x="1442977" y="250785"/>
                  <a:pt x="1574157" y="254643"/>
                </a:cubicBezTo>
                <a:cubicBezTo>
                  <a:pt x="1581873" y="266218"/>
                  <a:pt x="1591656" y="276655"/>
                  <a:pt x="1597306" y="289367"/>
                </a:cubicBezTo>
                <a:cubicBezTo>
                  <a:pt x="1639865" y="385126"/>
                  <a:pt x="1596063" y="334424"/>
                  <a:pt x="1643605" y="381964"/>
                </a:cubicBezTo>
                <a:cubicBezTo>
                  <a:pt x="1635888" y="405113"/>
                  <a:pt x="1606919" y="431109"/>
                  <a:pt x="1620455" y="451412"/>
                </a:cubicBezTo>
                <a:lnTo>
                  <a:pt x="1666754" y="520861"/>
                </a:lnTo>
                <a:cubicBezTo>
                  <a:pt x="1662896" y="544010"/>
                  <a:pt x="1662600" y="568045"/>
                  <a:pt x="1655179" y="590309"/>
                </a:cubicBezTo>
                <a:cubicBezTo>
                  <a:pt x="1650780" y="603506"/>
                  <a:pt x="1638932" y="612955"/>
                  <a:pt x="1632030" y="625033"/>
                </a:cubicBezTo>
                <a:cubicBezTo>
                  <a:pt x="1623470" y="640014"/>
                  <a:pt x="1616597" y="655898"/>
                  <a:pt x="1608881" y="671331"/>
                </a:cubicBezTo>
                <a:cubicBezTo>
                  <a:pt x="1605023" y="690622"/>
                  <a:pt x="1602078" y="710119"/>
                  <a:pt x="1597306" y="729205"/>
                </a:cubicBezTo>
                <a:cubicBezTo>
                  <a:pt x="1594347" y="741042"/>
                  <a:pt x="1587456" y="751851"/>
                  <a:pt x="1585731" y="763929"/>
                </a:cubicBezTo>
                <a:cubicBezTo>
                  <a:pt x="1579704" y="806116"/>
                  <a:pt x="1583739" y="849726"/>
                  <a:pt x="1574157" y="891250"/>
                </a:cubicBezTo>
                <a:cubicBezTo>
                  <a:pt x="1571703" y="901884"/>
                  <a:pt x="1560768" y="909520"/>
                  <a:pt x="1551007" y="914400"/>
                </a:cubicBezTo>
                <a:cubicBezTo>
                  <a:pt x="1529182" y="925313"/>
                  <a:pt x="1504708" y="929833"/>
                  <a:pt x="1481559" y="937549"/>
                </a:cubicBezTo>
                <a:lnTo>
                  <a:pt x="1446835" y="949124"/>
                </a:lnTo>
                <a:lnTo>
                  <a:pt x="1412111" y="960699"/>
                </a:lnTo>
                <a:cubicBezTo>
                  <a:pt x="1238559" y="947348"/>
                  <a:pt x="1311945" y="949124"/>
                  <a:pt x="1192192" y="949124"/>
                </a:cubicBezTo>
              </a:path>
            </a:pathLst>
          </a:custGeom>
          <a:solidFill>
            <a:srgbClr val="FFCC00"/>
          </a:solidFill>
          <a:ln cap="flat" cmpd="sng" w="9525">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800">
                <a:solidFill>
                  <a:schemeClr val="dk1"/>
                </a:solidFill>
                <a:latin typeface="Arial"/>
                <a:ea typeface="Arial"/>
                <a:cs typeface="Arial"/>
                <a:sym typeface="Arial"/>
              </a:rPr>
              <a:t>Architectural</a:t>
            </a:r>
            <a:endParaRPr/>
          </a:p>
          <a:p>
            <a:pPr indent="0" lvl="0" marL="0" marR="0" rtl="0" algn="ctr">
              <a:spcBef>
                <a:spcPts val="0"/>
              </a:spcBef>
              <a:spcAft>
                <a:spcPts val="0"/>
              </a:spcAft>
              <a:buNone/>
            </a:pPr>
            <a:r>
              <a:rPr b="1" lang="en-US" sz="1800">
                <a:solidFill>
                  <a:schemeClr val="dk1"/>
                </a:solidFill>
                <a:latin typeface="Arial"/>
                <a:ea typeface="Arial"/>
                <a:cs typeface="Arial"/>
                <a:sym typeface="Arial"/>
              </a:rPr>
              <a:t>patterns</a:t>
            </a:r>
            <a:endParaRPr/>
          </a:p>
        </p:txBody>
      </p:sp>
      <p:cxnSp>
        <p:nvCxnSpPr>
          <p:cNvPr id="149" name="Google Shape;149;p3"/>
          <p:cNvCxnSpPr/>
          <p:nvPr/>
        </p:nvCxnSpPr>
        <p:spPr>
          <a:xfrm flipH="1">
            <a:off x="3779912" y="4604792"/>
            <a:ext cx="926232" cy="48344"/>
          </a:xfrm>
          <a:prstGeom prst="straightConnector1">
            <a:avLst/>
          </a:prstGeom>
          <a:noFill/>
          <a:ln cap="flat" cmpd="sng" w="19050">
            <a:solidFill>
              <a:schemeClr val="dk1"/>
            </a:solidFill>
            <a:prstDash val="dash"/>
            <a:miter lim="800000"/>
            <a:headEnd len="sm" w="sm" type="none"/>
            <a:tailEnd len="med" w="med" type="stealth"/>
          </a:ln>
        </p:spPr>
      </p:cxnSp>
      <p:sp>
        <p:nvSpPr>
          <p:cNvPr id="150" name="Google Shape;150;p3"/>
          <p:cNvSpPr txBox="1"/>
          <p:nvPr/>
        </p:nvSpPr>
        <p:spPr>
          <a:xfrm>
            <a:off x="4716016" y="4365104"/>
            <a:ext cx="2927404"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Arial"/>
                <a:ea typeface="Arial"/>
                <a:cs typeface="Arial"/>
                <a:sym typeface="Arial"/>
              </a:rPr>
              <a:t>mostly for OO detail design </a:t>
            </a:r>
            <a:br>
              <a:rPr b="1" lang="en-US" sz="1600">
                <a:solidFill>
                  <a:schemeClr val="dk1"/>
                </a:solidFill>
                <a:latin typeface="Arial"/>
                <a:ea typeface="Arial"/>
                <a:cs typeface="Arial"/>
                <a:sym typeface="Arial"/>
              </a:rPr>
            </a:br>
            <a:r>
              <a:rPr b="1" lang="en-US" sz="1600">
                <a:solidFill>
                  <a:schemeClr val="dk1"/>
                </a:solidFill>
                <a:latin typeface="Arial"/>
                <a:ea typeface="Arial"/>
                <a:cs typeface="Arial"/>
                <a:sym typeface="Arial"/>
              </a:rPr>
              <a:t>          &amp; programming</a:t>
            </a:r>
            <a:endParaRPr/>
          </a:p>
        </p:txBody>
      </p:sp>
      <p:sp>
        <p:nvSpPr>
          <p:cNvPr id="151" name="Google Shape;151;p3"/>
          <p:cNvSpPr txBox="1"/>
          <p:nvPr/>
        </p:nvSpPr>
        <p:spPr>
          <a:xfrm>
            <a:off x="2267744" y="1556792"/>
            <a:ext cx="1747838" cy="5175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400">
                <a:solidFill>
                  <a:srgbClr val="0000CC"/>
                </a:solidFill>
                <a:latin typeface="Calibri"/>
                <a:ea typeface="Calibri"/>
                <a:cs typeface="Calibri"/>
                <a:sym typeface="Calibri"/>
              </a:rPr>
              <a:t>some combine</a:t>
            </a:r>
            <a:endParaRPr/>
          </a:p>
          <a:p>
            <a:pPr indent="0" lvl="0" marL="0" marR="0" rtl="0" algn="l">
              <a:spcBef>
                <a:spcPts val="0"/>
              </a:spcBef>
              <a:spcAft>
                <a:spcPts val="0"/>
              </a:spcAft>
              <a:buNone/>
            </a:pPr>
            <a:r>
              <a:rPr b="1" i="1" lang="en-US" sz="1400">
                <a:solidFill>
                  <a:srgbClr val="0000CC"/>
                </a:solidFill>
                <a:latin typeface="Calibri"/>
                <a:ea typeface="Calibri"/>
                <a:cs typeface="Calibri"/>
                <a:sym typeface="Calibri"/>
              </a:rPr>
              <a:t>these into “styles”</a:t>
            </a:r>
            <a:endParaRPr/>
          </a:p>
        </p:txBody>
      </p:sp>
      <p:cxnSp>
        <p:nvCxnSpPr>
          <p:cNvPr id="152" name="Google Shape;152;p3"/>
          <p:cNvCxnSpPr/>
          <p:nvPr/>
        </p:nvCxnSpPr>
        <p:spPr>
          <a:xfrm>
            <a:off x="3334544" y="2090192"/>
            <a:ext cx="609600" cy="152400"/>
          </a:xfrm>
          <a:prstGeom prst="straightConnector1">
            <a:avLst/>
          </a:prstGeom>
          <a:noFill/>
          <a:ln cap="flat" cmpd="sng" w="15875">
            <a:solidFill>
              <a:schemeClr val="dk1"/>
            </a:solidFill>
            <a:prstDash val="dot"/>
            <a:round/>
            <a:headEnd len="med" w="med" type="none"/>
            <a:tailEnd len="med" w="med" type="triangle"/>
          </a:ln>
        </p:spPr>
      </p:cxnSp>
      <p:cxnSp>
        <p:nvCxnSpPr>
          <p:cNvPr id="153" name="Google Shape;153;p3"/>
          <p:cNvCxnSpPr/>
          <p:nvPr/>
        </p:nvCxnSpPr>
        <p:spPr>
          <a:xfrm>
            <a:off x="3334544" y="2090192"/>
            <a:ext cx="381000" cy="685800"/>
          </a:xfrm>
          <a:prstGeom prst="straightConnector1">
            <a:avLst/>
          </a:prstGeom>
          <a:noFill/>
          <a:ln cap="flat" cmpd="sng" w="12700">
            <a:solidFill>
              <a:schemeClr val="dk1"/>
            </a:solidFill>
            <a:prstDash val="dot"/>
            <a:round/>
            <a:headEnd len="med" w="med" type="none"/>
            <a:tailEnd len="med" w="med" type="triangle"/>
          </a:ln>
        </p:spPr>
      </p:cxnSp>
      <p:sp>
        <p:nvSpPr>
          <p:cNvPr id="154" name="Google Shape;154;p3"/>
          <p:cNvSpPr txBox="1"/>
          <p:nvPr/>
        </p:nvSpPr>
        <p:spPr>
          <a:xfrm>
            <a:off x="2709069" y="5845251"/>
            <a:ext cx="2831224"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Where are these applicable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137">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4"/>
          <p:cNvSpPr/>
          <p:nvPr/>
        </p:nvSpPr>
        <p:spPr>
          <a:xfrm>
            <a:off x="2812320" y="1487963"/>
            <a:ext cx="428471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accent2"/>
                </a:solidFill>
                <a:latin typeface="Calibri"/>
                <a:ea typeface="Calibri"/>
                <a:cs typeface="Calibri"/>
                <a:sym typeface="Calibri"/>
              </a:rPr>
              <a:t>Architectural Styles</a:t>
            </a:r>
            <a:endParaRPr/>
          </a:p>
        </p:txBody>
      </p:sp>
      <p:pic>
        <p:nvPicPr>
          <p:cNvPr id="160" name="Google Shape;160;p4"/>
          <p:cNvPicPr preferRelativeResize="0"/>
          <p:nvPr/>
        </p:nvPicPr>
        <p:blipFill rotWithShape="1">
          <a:blip r:embed="rId3">
            <a:alphaModFix/>
          </a:blip>
          <a:srcRect b="0" l="0" r="0" t="0"/>
          <a:stretch/>
        </p:blipFill>
        <p:spPr>
          <a:xfrm>
            <a:off x="2253499" y="2323038"/>
            <a:ext cx="5402360" cy="425075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5"/>
          <p:cNvSpPr txBox="1"/>
          <p:nvPr>
            <p:ph idx="4294967295" type="title"/>
          </p:nvPr>
        </p:nvSpPr>
        <p:spPr>
          <a:xfrm>
            <a:off x="124513" y="529019"/>
            <a:ext cx="5694396"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Styles</a:t>
            </a:r>
            <a:endParaRPr b="1" sz="2800">
              <a:solidFill>
                <a:schemeClr val="accent2"/>
              </a:solidFill>
              <a:latin typeface="Calibri"/>
              <a:ea typeface="Calibri"/>
              <a:cs typeface="Calibri"/>
              <a:sym typeface="Calibri"/>
            </a:endParaRPr>
          </a:p>
        </p:txBody>
      </p:sp>
      <p:sp>
        <p:nvSpPr>
          <p:cNvPr id="167" name="Google Shape;167;p5"/>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168" name="Google Shape;168;p5"/>
          <p:cNvSpPr txBox="1"/>
          <p:nvPr/>
        </p:nvSpPr>
        <p:spPr>
          <a:xfrm>
            <a:off x="98209" y="1087819"/>
            <a:ext cx="7324451" cy="478272"/>
          </a:xfrm>
          <a:prstGeom prst="rect">
            <a:avLst/>
          </a:prstGeom>
          <a:noFill/>
          <a:ln>
            <a:noFill/>
          </a:ln>
        </p:spPr>
        <p:txBody>
          <a:bodyPr anchorCtr="0" anchor="t" bIns="45700" lIns="91425" spcFirstLastPara="1" rIns="91425" wrap="square" tIns="45700">
            <a:spAutoFit/>
          </a:bodyPr>
          <a:lstStyle/>
          <a:p>
            <a:pPr indent="0" lvl="1" marL="0" marR="0" rtl="0" algn="just">
              <a:lnSpc>
                <a:spcPct val="110000"/>
              </a:lnSpc>
              <a:spcBef>
                <a:spcPts val="0"/>
              </a:spcBef>
              <a:spcAft>
                <a:spcPts val="0"/>
              </a:spcAft>
              <a:buNone/>
            </a:pPr>
            <a:r>
              <a:rPr b="0" i="0" lang="en-US" sz="2400" u="none" cap="none" strike="noStrike">
                <a:solidFill>
                  <a:schemeClr val="dk1"/>
                </a:solidFill>
                <a:latin typeface="Calibri"/>
                <a:ea typeface="Calibri"/>
                <a:cs typeface="Calibri"/>
                <a:sym typeface="Calibri"/>
              </a:rPr>
              <a:t>Can you identify this picture</a:t>
            </a:r>
            <a:endParaRPr/>
          </a:p>
        </p:txBody>
      </p:sp>
      <p:pic>
        <p:nvPicPr>
          <p:cNvPr id="169" name="Google Shape;169;p5"/>
          <p:cNvPicPr preferRelativeResize="0"/>
          <p:nvPr/>
        </p:nvPicPr>
        <p:blipFill rotWithShape="1">
          <a:blip r:embed="rId3">
            <a:alphaModFix/>
          </a:blip>
          <a:srcRect b="0" l="0" r="0" t="0"/>
          <a:stretch/>
        </p:blipFill>
        <p:spPr>
          <a:xfrm>
            <a:off x="308695" y="1646092"/>
            <a:ext cx="6155210" cy="474919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167">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6"/>
          <p:cNvSpPr txBox="1"/>
          <p:nvPr>
            <p:ph idx="4294967295" type="title"/>
          </p:nvPr>
        </p:nvSpPr>
        <p:spPr>
          <a:xfrm>
            <a:off x="124513" y="529019"/>
            <a:ext cx="5694396"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Styles</a:t>
            </a:r>
            <a:endParaRPr b="1" sz="2800">
              <a:solidFill>
                <a:schemeClr val="accent2"/>
              </a:solidFill>
              <a:latin typeface="Calibri"/>
              <a:ea typeface="Calibri"/>
              <a:cs typeface="Calibri"/>
              <a:sym typeface="Calibri"/>
            </a:endParaRPr>
          </a:p>
        </p:txBody>
      </p:sp>
      <p:sp>
        <p:nvSpPr>
          <p:cNvPr id="176" name="Google Shape;176;p6"/>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177" name="Google Shape;177;p6"/>
          <p:cNvSpPr txBox="1"/>
          <p:nvPr/>
        </p:nvSpPr>
        <p:spPr>
          <a:xfrm>
            <a:off x="98209" y="1087819"/>
            <a:ext cx="7324451" cy="478272"/>
          </a:xfrm>
          <a:prstGeom prst="rect">
            <a:avLst/>
          </a:prstGeom>
          <a:noFill/>
          <a:ln>
            <a:noFill/>
          </a:ln>
        </p:spPr>
        <p:txBody>
          <a:bodyPr anchorCtr="0" anchor="t" bIns="45700" lIns="91425" spcFirstLastPara="1" rIns="91425" wrap="square" tIns="45700">
            <a:spAutoFit/>
          </a:bodyPr>
          <a:lstStyle/>
          <a:p>
            <a:pPr indent="0" lvl="1" marL="0" marR="0" rtl="0" algn="just">
              <a:lnSpc>
                <a:spcPct val="110000"/>
              </a:lnSpc>
              <a:spcBef>
                <a:spcPts val="0"/>
              </a:spcBef>
              <a:spcAft>
                <a:spcPts val="0"/>
              </a:spcAft>
              <a:buNone/>
            </a:pPr>
            <a:r>
              <a:rPr b="0" i="0" lang="en-US" sz="2400" u="none" cap="none" strike="noStrike">
                <a:solidFill>
                  <a:schemeClr val="dk1"/>
                </a:solidFill>
                <a:latin typeface="Calibri"/>
                <a:ea typeface="Calibri"/>
                <a:cs typeface="Calibri"/>
                <a:sym typeface="Calibri"/>
              </a:rPr>
              <a:t>Can you identify this picture</a:t>
            </a:r>
            <a:endParaRPr/>
          </a:p>
        </p:txBody>
      </p:sp>
      <p:pic>
        <p:nvPicPr>
          <p:cNvPr id="178" name="Google Shape;178;p6"/>
          <p:cNvPicPr preferRelativeResize="0"/>
          <p:nvPr/>
        </p:nvPicPr>
        <p:blipFill rotWithShape="1">
          <a:blip r:embed="rId3">
            <a:alphaModFix/>
          </a:blip>
          <a:srcRect b="0" l="0" r="0" t="0"/>
          <a:stretch/>
        </p:blipFill>
        <p:spPr>
          <a:xfrm>
            <a:off x="343741" y="1566837"/>
            <a:ext cx="6213470" cy="490770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176">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7"/>
          <p:cNvSpPr txBox="1"/>
          <p:nvPr>
            <p:ph idx="4294967295" type="title"/>
          </p:nvPr>
        </p:nvSpPr>
        <p:spPr>
          <a:xfrm>
            <a:off x="124513" y="529019"/>
            <a:ext cx="5694396"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Styles</a:t>
            </a:r>
            <a:endParaRPr b="1" sz="2800">
              <a:solidFill>
                <a:schemeClr val="accent2"/>
              </a:solidFill>
              <a:latin typeface="Calibri"/>
              <a:ea typeface="Calibri"/>
              <a:cs typeface="Calibri"/>
              <a:sym typeface="Calibri"/>
            </a:endParaRPr>
          </a:p>
        </p:txBody>
      </p:sp>
      <p:sp>
        <p:nvSpPr>
          <p:cNvPr id="185" name="Google Shape;185;p7"/>
          <p:cNvSpPr txBox="1"/>
          <p:nvPr/>
        </p:nvSpPr>
        <p:spPr>
          <a:xfrm>
            <a:off x="98209" y="1087819"/>
            <a:ext cx="7324451" cy="478272"/>
          </a:xfrm>
          <a:prstGeom prst="rect">
            <a:avLst/>
          </a:prstGeom>
          <a:noFill/>
          <a:ln>
            <a:noFill/>
          </a:ln>
        </p:spPr>
        <p:txBody>
          <a:bodyPr anchorCtr="0" anchor="t" bIns="45700" lIns="91425" spcFirstLastPara="1" rIns="91425" wrap="square" tIns="45700">
            <a:spAutoFit/>
          </a:bodyPr>
          <a:lstStyle/>
          <a:p>
            <a:pPr indent="0" lvl="1" marL="0" marR="0" rtl="0" algn="just">
              <a:lnSpc>
                <a:spcPct val="110000"/>
              </a:lnSpc>
              <a:spcBef>
                <a:spcPts val="0"/>
              </a:spcBef>
              <a:spcAft>
                <a:spcPts val="0"/>
              </a:spcAft>
              <a:buNone/>
            </a:pPr>
            <a:r>
              <a:rPr b="0" i="0" lang="en-US" sz="2400" u="none" cap="none" strike="noStrike">
                <a:solidFill>
                  <a:schemeClr val="dk1"/>
                </a:solidFill>
                <a:latin typeface="Calibri"/>
                <a:ea typeface="Calibri"/>
                <a:cs typeface="Calibri"/>
                <a:sym typeface="Calibri"/>
              </a:rPr>
              <a:t>Can you identify this picture</a:t>
            </a:r>
            <a:endParaRPr/>
          </a:p>
        </p:txBody>
      </p:sp>
      <p:pic>
        <p:nvPicPr>
          <p:cNvPr id="186" name="Google Shape;186;p7"/>
          <p:cNvPicPr preferRelativeResize="0"/>
          <p:nvPr/>
        </p:nvPicPr>
        <p:blipFill rotWithShape="1">
          <a:blip r:embed="rId3">
            <a:alphaModFix/>
          </a:blip>
          <a:srcRect b="0" l="0" r="0" t="0"/>
          <a:stretch/>
        </p:blipFill>
        <p:spPr>
          <a:xfrm>
            <a:off x="198567" y="1715734"/>
            <a:ext cx="6262391" cy="447979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8"/>
          <p:cNvSpPr txBox="1"/>
          <p:nvPr>
            <p:ph idx="4294967295" type="title"/>
          </p:nvPr>
        </p:nvSpPr>
        <p:spPr>
          <a:xfrm>
            <a:off x="124513" y="529019"/>
            <a:ext cx="5694396"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Styles</a:t>
            </a:r>
            <a:endParaRPr b="1" sz="2800">
              <a:solidFill>
                <a:schemeClr val="accent2"/>
              </a:solidFill>
              <a:latin typeface="Calibri"/>
              <a:ea typeface="Calibri"/>
              <a:cs typeface="Calibri"/>
              <a:sym typeface="Calibri"/>
            </a:endParaRPr>
          </a:p>
        </p:txBody>
      </p:sp>
      <p:sp>
        <p:nvSpPr>
          <p:cNvPr id="193" name="Google Shape;193;p8"/>
          <p:cNvSpPr txBox="1"/>
          <p:nvPr/>
        </p:nvSpPr>
        <p:spPr>
          <a:xfrm>
            <a:off x="98209" y="1087819"/>
            <a:ext cx="7324451" cy="478272"/>
          </a:xfrm>
          <a:prstGeom prst="rect">
            <a:avLst/>
          </a:prstGeom>
          <a:noFill/>
          <a:ln>
            <a:noFill/>
          </a:ln>
        </p:spPr>
        <p:txBody>
          <a:bodyPr anchorCtr="0" anchor="t" bIns="45700" lIns="91425" spcFirstLastPara="1" rIns="91425" wrap="square" tIns="45700">
            <a:spAutoFit/>
          </a:bodyPr>
          <a:lstStyle/>
          <a:p>
            <a:pPr indent="0" lvl="1" marL="0" marR="0" rtl="0" algn="just">
              <a:lnSpc>
                <a:spcPct val="110000"/>
              </a:lnSpc>
              <a:spcBef>
                <a:spcPts val="0"/>
              </a:spcBef>
              <a:spcAft>
                <a:spcPts val="0"/>
              </a:spcAft>
              <a:buNone/>
            </a:pPr>
            <a:r>
              <a:rPr b="0" i="0" lang="en-US" sz="2400" u="none" cap="none" strike="noStrike">
                <a:solidFill>
                  <a:schemeClr val="dk1"/>
                </a:solidFill>
                <a:latin typeface="Calibri"/>
                <a:ea typeface="Calibri"/>
                <a:cs typeface="Calibri"/>
                <a:sym typeface="Calibri"/>
              </a:rPr>
              <a:t>Can you identify this picture</a:t>
            </a:r>
            <a:endParaRPr/>
          </a:p>
        </p:txBody>
      </p:sp>
      <p:pic>
        <p:nvPicPr>
          <p:cNvPr id="194" name="Google Shape;194;p8"/>
          <p:cNvPicPr preferRelativeResize="0"/>
          <p:nvPr/>
        </p:nvPicPr>
        <p:blipFill rotWithShape="1">
          <a:blip r:embed="rId3">
            <a:alphaModFix/>
          </a:blip>
          <a:srcRect b="0" l="0" r="0" t="0"/>
          <a:stretch/>
        </p:blipFill>
        <p:spPr>
          <a:xfrm>
            <a:off x="198567" y="1646620"/>
            <a:ext cx="6579587" cy="476351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9"/>
          <p:cNvSpPr txBox="1"/>
          <p:nvPr>
            <p:ph idx="4294967295" type="title"/>
          </p:nvPr>
        </p:nvSpPr>
        <p:spPr>
          <a:xfrm>
            <a:off x="124513" y="529019"/>
            <a:ext cx="5694396" cy="558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2400"/>
              <a:buFont typeface="Calibri"/>
              <a:buNone/>
            </a:pPr>
            <a:r>
              <a:rPr b="1" lang="en-US" sz="2400">
                <a:solidFill>
                  <a:schemeClr val="accent2"/>
                </a:solidFill>
                <a:latin typeface="Calibri"/>
                <a:ea typeface="Calibri"/>
                <a:cs typeface="Calibri"/>
                <a:sym typeface="Calibri"/>
              </a:rPr>
              <a:t>Architectural Styles</a:t>
            </a:r>
            <a:endParaRPr b="1" sz="2800">
              <a:solidFill>
                <a:schemeClr val="accent2"/>
              </a:solidFill>
              <a:latin typeface="Calibri"/>
              <a:ea typeface="Calibri"/>
              <a:cs typeface="Calibri"/>
              <a:sym typeface="Calibri"/>
            </a:endParaRPr>
          </a:p>
        </p:txBody>
      </p:sp>
      <p:sp>
        <p:nvSpPr>
          <p:cNvPr id="201" name="Google Shape;201;p9"/>
          <p:cNvSpPr txBox="1"/>
          <p:nvPr/>
        </p:nvSpPr>
        <p:spPr>
          <a:xfrm>
            <a:off x="198567" y="1268299"/>
            <a:ext cx="7224093" cy="5504783"/>
          </a:xfrm>
          <a:prstGeom prst="rect">
            <a:avLst/>
          </a:prstGeom>
          <a:noFill/>
          <a:ln>
            <a:noFill/>
          </a:ln>
        </p:spPr>
        <p:txBody>
          <a:bodyPr anchorCtr="0" anchor="t" bIns="45700" lIns="91425" spcFirstLastPara="1" rIns="91425" wrap="square" tIns="45700">
            <a:noAutofit/>
          </a:bodyPr>
          <a:lstStyle/>
          <a:p>
            <a:pPr indent="0" lvl="1" marL="0" marR="0" rtl="0" algn="l">
              <a:lnSpc>
                <a:spcPct val="120000"/>
              </a:lnSpc>
              <a:spcBef>
                <a:spcPts val="0"/>
              </a:spcBef>
              <a:spcAft>
                <a:spcPts val="0"/>
              </a:spcAft>
              <a:buClr>
                <a:srgbClr val="808080"/>
              </a:buClr>
              <a:buSzPts val="1920"/>
              <a:buFont typeface="Arial"/>
              <a:buNone/>
            </a:pPr>
            <a:r>
              <a:t/>
            </a:r>
            <a:endParaRPr b="1" i="0" sz="2400" u="none" cap="none" strike="noStrike">
              <a:solidFill>
                <a:schemeClr val="dk1"/>
              </a:solidFill>
              <a:latin typeface="Calibri"/>
              <a:ea typeface="Calibri"/>
              <a:cs typeface="Calibri"/>
              <a:sym typeface="Calibri"/>
            </a:endParaRPr>
          </a:p>
        </p:txBody>
      </p:sp>
      <p:sp>
        <p:nvSpPr>
          <p:cNvPr id="202" name="Google Shape;202;p9"/>
          <p:cNvSpPr txBox="1"/>
          <p:nvPr/>
        </p:nvSpPr>
        <p:spPr>
          <a:xfrm>
            <a:off x="98209" y="1087819"/>
            <a:ext cx="7324451" cy="478272"/>
          </a:xfrm>
          <a:prstGeom prst="rect">
            <a:avLst/>
          </a:prstGeom>
          <a:noFill/>
          <a:ln>
            <a:noFill/>
          </a:ln>
        </p:spPr>
        <p:txBody>
          <a:bodyPr anchorCtr="0" anchor="t" bIns="45700" lIns="91425" spcFirstLastPara="1" rIns="91425" wrap="square" tIns="45700">
            <a:spAutoFit/>
          </a:bodyPr>
          <a:lstStyle/>
          <a:p>
            <a:pPr indent="0" lvl="1" marL="0" marR="0" rtl="0" algn="just">
              <a:lnSpc>
                <a:spcPct val="110000"/>
              </a:lnSpc>
              <a:spcBef>
                <a:spcPts val="0"/>
              </a:spcBef>
              <a:spcAft>
                <a:spcPts val="0"/>
              </a:spcAft>
              <a:buNone/>
            </a:pPr>
            <a:r>
              <a:rPr b="0" i="0" lang="en-US" sz="2400" u="none" cap="none" strike="noStrike">
                <a:solidFill>
                  <a:schemeClr val="dk1"/>
                </a:solidFill>
                <a:latin typeface="Calibri"/>
                <a:ea typeface="Calibri"/>
                <a:cs typeface="Calibri"/>
                <a:sym typeface="Calibri"/>
              </a:rPr>
              <a:t>Can you identify this picture</a:t>
            </a:r>
            <a:endParaRPr/>
          </a:p>
        </p:txBody>
      </p:sp>
      <p:pic>
        <p:nvPicPr>
          <p:cNvPr id="203" name="Google Shape;203;p9"/>
          <p:cNvPicPr preferRelativeResize="0"/>
          <p:nvPr/>
        </p:nvPicPr>
        <p:blipFill rotWithShape="1">
          <a:blip r:embed="rId3">
            <a:alphaModFix/>
          </a:blip>
          <a:srcRect b="0" l="0" r="0" t="0"/>
          <a:stretch/>
        </p:blipFill>
        <p:spPr>
          <a:xfrm>
            <a:off x="198567" y="1746571"/>
            <a:ext cx="6442865" cy="443029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01">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2019-05-30T23:14:36Z</dcterms:created>
  <dc:creator>Prahallad Nith</dc:creator>
</cp:coreProperties>
</file>